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333"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5579"/>
    <a:srgbClr val="1C7DDB"/>
    <a:srgbClr val="0948CB"/>
    <a:srgbClr val="0B49CB"/>
    <a:srgbClr val="F2F4F8"/>
    <a:srgbClr val="121619"/>
    <a:srgbClr val="F2F2F2"/>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501"/>
    <p:restoredTop sz="94061" autoAdjust="0"/>
  </p:normalViewPr>
  <p:slideViewPr>
    <p:cSldViewPr snapToGrid="0" snapToObjects="1">
      <p:cViewPr varScale="1">
        <p:scale>
          <a:sx n="70" d="100"/>
          <a:sy n="70" d="100"/>
        </p:scale>
        <p:origin x="924"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Melissa Argüello Rey" userId="d07a419b-3830-4aac-b2cb-e8944f5d292f" providerId="ADAL" clId="{49E64198-2B32-408F-85A9-D159ED5334F4}"/>
    <pc:docChg chg="custSel modSld">
      <pc:chgData name="Laura Melissa Argüello Rey" userId="d07a419b-3830-4aac-b2cb-e8944f5d292f" providerId="ADAL" clId="{49E64198-2B32-408F-85A9-D159ED5334F4}" dt="2023-05-18T22:53:27.873" v="458" actId="5793"/>
      <pc:docMkLst>
        <pc:docMk/>
      </pc:docMkLst>
      <pc:sldChg chg="modSp mod">
        <pc:chgData name="Laura Melissa Argüello Rey" userId="d07a419b-3830-4aac-b2cb-e8944f5d292f" providerId="ADAL" clId="{49E64198-2B32-408F-85A9-D159ED5334F4}" dt="2023-05-18T22:53:27.873" v="458" actId="5793"/>
        <pc:sldMkLst>
          <pc:docMk/>
          <pc:sldMk cId="1553432724" sldId="262"/>
        </pc:sldMkLst>
        <pc:spChg chg="mod">
          <ac:chgData name="Laura Melissa Argüello Rey" userId="d07a419b-3830-4aac-b2cb-e8944f5d292f" providerId="ADAL" clId="{49E64198-2B32-408F-85A9-D159ED5334F4}" dt="2023-05-18T22:53:27.873" v="458" actId="5793"/>
          <ac:spMkLst>
            <pc:docMk/>
            <pc:sldMk cId="1553432724" sldId="262"/>
            <ac:spMk id="7" creationId="{0BFEC426-B615-E549-83E5-140FD588BC6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6/20/2023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3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3.emf"/></Relationships>
</file>

<file path=ppt/slides/_rels/slide3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emf"/></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Lau397/DataScience_SpaceX"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Laura M.</a:t>
            </a:r>
          </a:p>
          <a:p>
            <a:r>
              <a:rPr lang="en-US" dirty="0">
                <a:solidFill>
                  <a:schemeClr val="bg2"/>
                </a:solidFill>
                <a:latin typeface="Abadi" panose="020B0604020104020204" pitchFamily="34" charset="0"/>
                <a:ea typeface="SF Pro" pitchFamily="2" charset="0"/>
                <a:cs typeface="SF Pro" pitchFamily="2" charset="0"/>
              </a:rPr>
              <a:t>May 17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208692"/>
            <a:ext cx="10448851" cy="549049"/>
          </a:xfrm>
          <a:prstGeom prst="rect">
            <a:avLst/>
          </a:prstGeom>
        </p:spPr>
        <p:txBody>
          <a:bodyPr lIns="91440" tIns="45720" rIns="91440" bIns="45720" anchor="t">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web scraping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https://tinyurl.com/4rapmsf7</a:t>
            </a: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5" name="TextBox 4">
            <a:extLst>
              <a:ext uri="{FF2B5EF4-FFF2-40B4-BE49-F238E27FC236}">
                <a16:creationId xmlns:a16="http://schemas.microsoft.com/office/drawing/2014/main" id="{8139B7D2-6F4C-40DB-A0EE-D6A118635498}"/>
              </a:ext>
            </a:extLst>
          </p:cNvPr>
          <p:cNvSpPr txBox="1"/>
          <p:nvPr/>
        </p:nvSpPr>
        <p:spPr>
          <a:xfrm>
            <a:off x="922411" y="1616529"/>
            <a:ext cx="10448850" cy="2800767"/>
          </a:xfrm>
          <a:prstGeom prst="rect">
            <a:avLst/>
          </a:prstGeom>
          <a:noFill/>
        </p:spPr>
        <p:txBody>
          <a:bodyPr wrap="square" rtlCol="0">
            <a:spAutoFit/>
          </a:bodyPr>
          <a:lstStyle/>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Identified the different types of columns</a:t>
            </a:r>
          </a:p>
          <a:p>
            <a:pPr marL="457200" indent="-457200" algn="just">
              <a:buFont typeface="Arial" panose="020B0604020202020204" pitchFamily="34" charset="0"/>
              <a:buChar char="•"/>
            </a:pPr>
            <a:endParaRPr lang="en-US" sz="2200" dirty="0">
              <a:solidFill>
                <a:schemeClr val="tx1">
                  <a:lumMod val="85000"/>
                  <a:lumOff val="15000"/>
                </a:schemeClr>
              </a:solidFill>
              <a:latin typeface="Abadi" panose="020B0604020104020204" pitchFamily="34" charset="0"/>
            </a:endParaRPr>
          </a:p>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Calculated the number and occurrence of each orbit with .</a:t>
            </a:r>
            <a:r>
              <a:rPr lang="en-US" sz="2200" dirty="0" err="1">
                <a:solidFill>
                  <a:schemeClr val="tx1">
                    <a:lumMod val="85000"/>
                    <a:lumOff val="15000"/>
                  </a:schemeClr>
                </a:solidFill>
                <a:latin typeface="Abadi" panose="020B0604020104020204" pitchFamily="34" charset="0"/>
              </a:rPr>
              <a:t>value_counts</a:t>
            </a:r>
            <a:r>
              <a:rPr lang="en-US" sz="2200" dirty="0">
                <a:solidFill>
                  <a:schemeClr val="tx1">
                    <a:lumMod val="85000"/>
                    <a:lumOff val="15000"/>
                  </a:schemeClr>
                </a:solidFill>
                <a:latin typeface="Abadi" panose="020B0604020104020204" pitchFamily="34" charset="0"/>
              </a:rPr>
              <a:t>()</a:t>
            </a:r>
          </a:p>
          <a:p>
            <a:pPr marL="457200" indent="-457200" algn="just">
              <a:buFont typeface="Arial" panose="020B0604020202020204" pitchFamily="34" charset="0"/>
              <a:buChar char="•"/>
            </a:pPr>
            <a:endParaRPr lang="en-US" sz="2200" dirty="0">
              <a:solidFill>
                <a:schemeClr val="tx1">
                  <a:lumMod val="85000"/>
                  <a:lumOff val="15000"/>
                </a:schemeClr>
              </a:solidFill>
              <a:latin typeface="Abadi" panose="020B0604020104020204" pitchFamily="34" charset="0"/>
            </a:endParaRPr>
          </a:p>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Calculated the number and occurrence of mission outcome of the orbits with .</a:t>
            </a:r>
            <a:r>
              <a:rPr lang="en-US" sz="2200" dirty="0" err="1">
                <a:solidFill>
                  <a:schemeClr val="tx1">
                    <a:lumMod val="85000"/>
                    <a:lumOff val="15000"/>
                  </a:schemeClr>
                </a:solidFill>
                <a:latin typeface="Abadi" panose="020B0604020104020204" pitchFamily="34" charset="0"/>
              </a:rPr>
              <a:t>value_counts</a:t>
            </a:r>
            <a:r>
              <a:rPr lang="en-US" sz="2200" dirty="0">
                <a:solidFill>
                  <a:schemeClr val="tx1">
                    <a:lumMod val="85000"/>
                    <a:lumOff val="15000"/>
                  </a:schemeClr>
                </a:solidFill>
                <a:latin typeface="Abadi" panose="020B0604020104020204" pitchFamily="34" charset="0"/>
              </a:rPr>
              <a:t>()</a:t>
            </a:r>
          </a:p>
          <a:p>
            <a:pPr marL="457200" indent="-457200" algn="just">
              <a:buFont typeface="Arial" panose="020B0604020202020204" pitchFamily="34" charset="0"/>
              <a:buChar char="•"/>
            </a:pPr>
            <a:endParaRPr lang="en-US" sz="2200" dirty="0">
              <a:solidFill>
                <a:schemeClr val="tx1">
                  <a:lumMod val="85000"/>
                  <a:lumOff val="15000"/>
                </a:schemeClr>
              </a:solidFill>
              <a:latin typeface="Abadi" panose="020B0604020104020204" pitchFamily="34" charset="0"/>
            </a:endParaRPr>
          </a:p>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Created a landing outcome label from Outcome column</a:t>
            </a:r>
          </a:p>
        </p:txBody>
      </p:sp>
    </p:spTree>
    <p:extLst>
      <p:ext uri="{BB962C8B-B14F-4D97-AF65-F5344CB8AC3E}">
        <p14:creationId xmlns:p14="http://schemas.microsoft.com/office/powerpoint/2010/main" val="2793775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One chart type chosen was a scatter plot since it was easier to see the relationship between three variables, such as; Launch Sites (categorical), Payload Mass (numerical) and Class a numerical type which tell us if the launch was successful or not, it was converted from categorical type using One Hot Encoding.</a:t>
            </a:r>
          </a:p>
          <a:p>
            <a:pPr algn="just">
              <a:lnSpc>
                <a:spcPct val="100000"/>
              </a:lnSpc>
              <a:spcBef>
                <a:spcPts val="1400"/>
              </a:spcBef>
            </a:pPr>
            <a:r>
              <a:rPr lang="en-US" sz="2200" dirty="0">
                <a:solidFill>
                  <a:schemeClr val="accent3">
                    <a:lumMod val="25000"/>
                  </a:schemeClr>
                </a:solidFill>
                <a:latin typeface="Abadi"/>
              </a:rPr>
              <a:t>Bar charts were implemented as well to compare between categories (i.e., Orbit) and numerical data (i.e., Success Rate).</a:t>
            </a:r>
          </a:p>
          <a:p>
            <a:pPr algn="just">
              <a:lnSpc>
                <a:spcPct val="100000"/>
              </a:lnSpc>
              <a:spcBef>
                <a:spcPts val="1400"/>
              </a:spcBef>
            </a:pPr>
            <a:r>
              <a:rPr lang="en-US" sz="2200" dirty="0">
                <a:solidFill>
                  <a:schemeClr val="accent3">
                    <a:lumMod val="25000"/>
                  </a:schemeClr>
                </a:solidFill>
                <a:latin typeface="Abadi"/>
              </a:rPr>
              <a:t>Line plots were used as well to depict us the trend (i.e., Success Rate) throughout time.</a:t>
            </a:r>
          </a:p>
          <a:p>
            <a:pPr algn="just">
              <a:lnSpc>
                <a:spcPct val="100000"/>
              </a:lnSpc>
              <a:spcBef>
                <a:spcPts val="1400"/>
              </a:spcBef>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a:t>
            </a:r>
            <a:endParaRPr lang="en-US" dirty="0">
              <a:solidFill>
                <a:srgbClr val="0B49CB"/>
              </a:solidFill>
              <a:latin typeface="Abadi"/>
            </a:endParaRPr>
          </a:p>
        </p:txBody>
      </p:sp>
      <p:sp>
        <p:nvSpPr>
          <p:cNvPr id="2" name="Text Placeholder 2">
            <a:extLst>
              <a:ext uri="{FF2B5EF4-FFF2-40B4-BE49-F238E27FC236}">
                <a16:creationId xmlns:a16="http://schemas.microsoft.com/office/drawing/2014/main" id="{85D9681C-2167-BB07-6CAC-FA37C514ADCE}"/>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EDA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https://tinyurl.com/pbmwy396</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2072"/>
            <a:ext cx="9745589" cy="4765841"/>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Some of the SQL queries performed for this project were:</a:t>
            </a:r>
          </a:p>
          <a:p>
            <a:pPr lvl="1" algn="just">
              <a:lnSpc>
                <a:spcPct val="100000"/>
              </a:lnSpc>
              <a:spcBef>
                <a:spcPts val="1400"/>
              </a:spcBef>
            </a:pPr>
            <a:r>
              <a:rPr lang="en-US" sz="1800" dirty="0">
                <a:solidFill>
                  <a:schemeClr val="accent3">
                    <a:lumMod val="25000"/>
                  </a:schemeClr>
                </a:solidFill>
                <a:latin typeface="Abadi"/>
              </a:rPr>
              <a:t>SELECT DISTINCT, to obtain unique launch site names.</a:t>
            </a:r>
          </a:p>
          <a:p>
            <a:pPr lvl="1" algn="just">
              <a:lnSpc>
                <a:spcPct val="100000"/>
              </a:lnSpc>
              <a:spcBef>
                <a:spcPts val="1400"/>
              </a:spcBef>
            </a:pPr>
            <a:r>
              <a:rPr lang="en-US" sz="1800" dirty="0">
                <a:solidFill>
                  <a:schemeClr val="accent3">
                    <a:lumMod val="25000"/>
                  </a:schemeClr>
                </a:solidFill>
                <a:latin typeface="Abadi"/>
              </a:rPr>
              <a:t>WHERE, LIKE and LIMIT, to apply certain conditions, such as; launch sites that begin with certain string and display only a limited number of results from that query.</a:t>
            </a:r>
          </a:p>
          <a:p>
            <a:pPr lvl="1" algn="just">
              <a:lnSpc>
                <a:spcPct val="100000"/>
              </a:lnSpc>
              <a:spcBef>
                <a:spcPts val="1400"/>
              </a:spcBef>
            </a:pPr>
            <a:r>
              <a:rPr lang="en-US" sz="1800" dirty="0">
                <a:solidFill>
                  <a:schemeClr val="accent3">
                    <a:lumMod val="25000"/>
                  </a:schemeClr>
                </a:solidFill>
                <a:latin typeface="Abadi" panose="020B0604020104020204" pitchFamily="34" charset="0"/>
              </a:rPr>
              <a:t>SUM() and AVG(), to display the total and average mass carried by boosters, for example.</a:t>
            </a:r>
          </a:p>
          <a:p>
            <a:pPr lvl="1" algn="just">
              <a:lnSpc>
                <a:spcPct val="100000"/>
              </a:lnSpc>
              <a:spcBef>
                <a:spcPts val="1400"/>
              </a:spcBef>
            </a:pPr>
            <a:r>
              <a:rPr lang="en-US" sz="1800" dirty="0">
                <a:solidFill>
                  <a:schemeClr val="accent3">
                    <a:lumMod val="25000"/>
                  </a:schemeClr>
                </a:solidFill>
                <a:latin typeface="Abadi" panose="020B0604020104020204" pitchFamily="34" charset="0"/>
              </a:rPr>
              <a:t>MIN(), to obtain the minimum value of a numerical feature.</a:t>
            </a:r>
          </a:p>
          <a:p>
            <a:pPr lvl="1" algn="just">
              <a:lnSpc>
                <a:spcPct val="100000"/>
              </a:lnSpc>
              <a:spcBef>
                <a:spcPts val="1400"/>
              </a:spcBef>
            </a:pPr>
            <a:r>
              <a:rPr lang="en-US" sz="1800" dirty="0">
                <a:solidFill>
                  <a:schemeClr val="accent3">
                    <a:lumMod val="25000"/>
                  </a:schemeClr>
                </a:solidFill>
                <a:latin typeface="Abadi" panose="020B0604020104020204" pitchFamily="34" charset="0"/>
              </a:rPr>
              <a:t>BETWEEN _ AND _, to display results within a certain range of values.</a:t>
            </a:r>
          </a:p>
          <a:p>
            <a:pPr lvl="1">
              <a:lnSpc>
                <a:spcPct val="100000"/>
              </a:lnSpc>
              <a:spcBef>
                <a:spcPts val="1400"/>
              </a:spcBef>
            </a:pPr>
            <a:r>
              <a:rPr lang="en-US" sz="1800" dirty="0">
                <a:solidFill>
                  <a:schemeClr val="accent3">
                    <a:lumMod val="25000"/>
                  </a:schemeClr>
                </a:solidFill>
                <a:latin typeface="Abadi" panose="020B0604020104020204" pitchFamily="34" charset="0"/>
              </a:rPr>
              <a:t>COUNT(), to get the total count of a categorical feature.</a:t>
            </a:r>
          </a:p>
          <a:p>
            <a:pPr lvl="1">
              <a:lnSpc>
                <a:spcPct val="100000"/>
              </a:lnSpc>
              <a:spcBef>
                <a:spcPts val="1400"/>
              </a:spcBef>
            </a:pPr>
            <a:r>
              <a:rPr lang="en-US" sz="1800" dirty="0">
                <a:solidFill>
                  <a:schemeClr val="accent3">
                    <a:lumMod val="25000"/>
                  </a:schemeClr>
                </a:solidFill>
                <a:latin typeface="Abadi" panose="020B0604020104020204" pitchFamily="34" charset="0"/>
              </a:rPr>
              <a:t>AS, to give a name to the result column for better understanding.</a:t>
            </a:r>
          </a:p>
          <a:p>
            <a:pPr lvl="1">
              <a:lnSpc>
                <a:spcPct val="100000"/>
              </a:lnSpc>
              <a:spcBef>
                <a:spcPts val="1400"/>
              </a:spcBef>
            </a:pPr>
            <a:r>
              <a:rPr lang="en-US" sz="1800" dirty="0">
                <a:solidFill>
                  <a:schemeClr val="accent3">
                    <a:lumMod val="25000"/>
                  </a:schemeClr>
                </a:solidFill>
                <a:latin typeface="Abadi" panose="020B0604020104020204" pitchFamily="34" charset="0"/>
              </a:rPr>
              <a:t>GROUP BY, to group the query results by categories.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 Placeholder 2">
            <a:extLst>
              <a:ext uri="{FF2B5EF4-FFF2-40B4-BE49-F238E27FC236}">
                <a16:creationId xmlns:a16="http://schemas.microsoft.com/office/drawing/2014/main" id="{32FAF98E-D0BD-EAE9-B6D5-FDB2793A4916}"/>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EDA with SQL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https://tinyurl.com/yavspkxz</a:t>
            </a: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929903"/>
            <a:ext cx="10515600" cy="3363503"/>
          </a:xfrm>
          <a:prstGeom prst="rect">
            <a:avLst/>
          </a:prstGeom>
        </p:spPr>
        <p:txBody>
          <a:bodyPr>
            <a:noAutofit/>
          </a:bodyPr>
          <a:lstStyle/>
          <a:p>
            <a:pPr algn="just">
              <a:lnSpc>
                <a:spcPct val="100000"/>
              </a:lnSpc>
              <a:spcBef>
                <a:spcPts val="1400"/>
              </a:spcBef>
            </a:pPr>
            <a:r>
              <a:rPr lang="en-US" sz="2100" dirty="0">
                <a:solidFill>
                  <a:schemeClr val="accent3">
                    <a:lumMod val="25000"/>
                  </a:schemeClr>
                </a:solidFill>
                <a:latin typeface="Abadi" panose="020B0604020104020204" pitchFamily="34" charset="0"/>
              </a:rPr>
              <a:t>0bjects created with Folium:</a:t>
            </a:r>
          </a:p>
          <a:p>
            <a:pPr lvl="1" algn="just">
              <a:lnSpc>
                <a:spcPct val="100000"/>
              </a:lnSpc>
              <a:spcBef>
                <a:spcPts val="1400"/>
              </a:spcBef>
            </a:pPr>
            <a:r>
              <a:rPr lang="en-US" sz="2100" dirty="0">
                <a:solidFill>
                  <a:schemeClr val="accent3">
                    <a:lumMod val="25000"/>
                  </a:schemeClr>
                </a:solidFill>
                <a:latin typeface="Abadi" panose="020B0604020104020204" pitchFamily="34" charset="0"/>
              </a:rPr>
              <a:t>A site map object was created to locate all coordinate points in.</a:t>
            </a:r>
          </a:p>
          <a:p>
            <a:pPr lvl="1" algn="just">
              <a:lnSpc>
                <a:spcPct val="100000"/>
              </a:lnSpc>
              <a:spcBef>
                <a:spcPts val="1400"/>
              </a:spcBef>
            </a:pPr>
            <a:r>
              <a:rPr lang="en-US" sz="2100" dirty="0">
                <a:solidFill>
                  <a:schemeClr val="accent3">
                    <a:lumMod val="25000"/>
                  </a:schemeClr>
                </a:solidFill>
                <a:latin typeface="Abadi" panose="020B0604020104020204" pitchFamily="34" charset="0"/>
              </a:rPr>
              <a:t>Map markers to create labels for the points in certain coordinates.</a:t>
            </a:r>
          </a:p>
          <a:p>
            <a:pPr lvl="1" algn="just">
              <a:lnSpc>
                <a:spcPct val="100000"/>
              </a:lnSpc>
              <a:spcBef>
                <a:spcPts val="1400"/>
              </a:spcBef>
            </a:pPr>
            <a:r>
              <a:rPr lang="en-US" sz="2100" dirty="0">
                <a:solidFill>
                  <a:schemeClr val="accent3">
                    <a:lumMod val="25000"/>
                  </a:schemeClr>
                </a:solidFill>
                <a:latin typeface="Abadi" panose="020B0604020104020204" pitchFamily="34" charset="0"/>
              </a:rPr>
              <a:t>Circles were created to surround the area around NASA Space Center’s coordinates.</a:t>
            </a:r>
          </a:p>
          <a:p>
            <a:pPr lvl="1" algn="just">
              <a:lnSpc>
                <a:spcPct val="100000"/>
              </a:lnSpc>
              <a:spcBef>
                <a:spcPts val="1400"/>
              </a:spcBef>
            </a:pPr>
            <a:r>
              <a:rPr lang="en-US" sz="2100" dirty="0" err="1">
                <a:solidFill>
                  <a:schemeClr val="accent3">
                    <a:lumMod val="25000"/>
                  </a:schemeClr>
                </a:solidFill>
                <a:latin typeface="Abadi" panose="020B0604020104020204" pitchFamily="34" charset="0"/>
              </a:rPr>
              <a:t>MarkerCluster</a:t>
            </a:r>
            <a:r>
              <a:rPr lang="en-US" sz="2100" dirty="0">
                <a:solidFill>
                  <a:schemeClr val="accent3">
                    <a:lumMod val="25000"/>
                  </a:schemeClr>
                </a:solidFill>
                <a:latin typeface="Abadi" panose="020B0604020104020204" pitchFamily="34" charset="0"/>
              </a:rPr>
              <a:t> to simplify a map containing many markers having the same coordinate.</a:t>
            </a:r>
          </a:p>
          <a:p>
            <a:pPr lvl="1" algn="just">
              <a:lnSpc>
                <a:spcPct val="100000"/>
              </a:lnSpc>
              <a:spcBef>
                <a:spcPts val="1400"/>
              </a:spcBef>
            </a:pPr>
            <a:r>
              <a:rPr lang="en-US" sz="2100" dirty="0">
                <a:solidFill>
                  <a:schemeClr val="accent3">
                    <a:lumMod val="25000"/>
                  </a:schemeClr>
                </a:solidFill>
                <a:latin typeface="Abadi" panose="020B0604020104020204" pitchFamily="34" charset="0"/>
              </a:rPr>
              <a:t>A mouse position object to get the coordinate for a mouse over on the map.</a:t>
            </a:r>
          </a:p>
          <a:p>
            <a:pPr lvl="1" algn="just">
              <a:lnSpc>
                <a:spcPct val="100000"/>
              </a:lnSpc>
              <a:spcBef>
                <a:spcPts val="1400"/>
              </a:spcBef>
            </a:pPr>
            <a:r>
              <a:rPr lang="en-US" sz="2100" dirty="0">
                <a:solidFill>
                  <a:schemeClr val="accent3">
                    <a:lumMod val="25000"/>
                  </a:schemeClr>
                </a:solidFill>
                <a:latin typeface="Abadi" panose="020B0604020104020204" pitchFamily="34" charset="0"/>
              </a:rPr>
              <a:t>Poly Line object was created to connect the coastline coordinates to launch sites.</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 Placeholder 2">
            <a:extLst>
              <a:ext uri="{FF2B5EF4-FFF2-40B4-BE49-F238E27FC236}">
                <a16:creationId xmlns:a16="http://schemas.microsoft.com/office/drawing/2014/main" id="{4F5FEB99-B78A-9256-1F8E-06E4EE200FFE}"/>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SpaceX interactive map with Folium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https://tinyurl.com/mte2zuta</a:t>
            </a: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A scatter chart to show the correlation between payload and launch success was added.</a:t>
            </a:r>
          </a:p>
          <a:p>
            <a:pPr algn="just">
              <a:lnSpc>
                <a:spcPct val="100000"/>
              </a:lnSpc>
              <a:spcBef>
                <a:spcPts val="1400"/>
              </a:spcBef>
            </a:pPr>
            <a:r>
              <a:rPr lang="en-US" sz="2200" dirty="0">
                <a:solidFill>
                  <a:schemeClr val="accent3">
                    <a:lumMod val="25000"/>
                  </a:schemeClr>
                </a:solidFill>
                <a:latin typeface="Abadi" panose="020B0604020104020204" pitchFamily="34" charset="0"/>
              </a:rPr>
              <a:t>A pie chart to show the total successful launches count for all sites was added.</a:t>
            </a:r>
          </a:p>
          <a:p>
            <a:pPr algn="just">
              <a:lnSpc>
                <a:spcPct val="100000"/>
              </a:lnSpc>
              <a:spcBef>
                <a:spcPts val="1400"/>
              </a:spcBef>
            </a:pPr>
            <a:r>
              <a:rPr lang="en-US" sz="2200" dirty="0">
                <a:solidFill>
                  <a:schemeClr val="accent3">
                    <a:lumMod val="25000"/>
                  </a:schemeClr>
                </a:solidFill>
                <a:latin typeface="Abadi" panose="020B0604020104020204" pitchFamily="34" charset="0"/>
              </a:rPr>
              <a:t>Implemented a dropdown list to enable launch site selection for the user.</a:t>
            </a:r>
          </a:p>
          <a:p>
            <a:pPr algn="just">
              <a:lnSpc>
                <a:spcPct val="100000"/>
              </a:lnSpc>
              <a:spcBef>
                <a:spcPts val="1400"/>
              </a:spcBef>
            </a:pPr>
            <a:r>
              <a:rPr lang="en-US" sz="2200" dirty="0">
                <a:solidFill>
                  <a:schemeClr val="accent3">
                    <a:lumMod val="25000"/>
                  </a:schemeClr>
                </a:solidFill>
                <a:latin typeface="Abadi" panose="020B0604020104020204" pitchFamily="34" charset="0"/>
              </a:rPr>
              <a:t>Implemented a slider to select payload range.</a:t>
            </a:r>
          </a:p>
          <a:p>
            <a:pPr algn="just">
              <a:lnSpc>
                <a:spcPct val="100000"/>
              </a:lnSpc>
              <a:spcBef>
                <a:spcPts val="1400"/>
              </a:spcBef>
            </a:pPr>
            <a:r>
              <a:rPr lang="en-US" sz="2200" dirty="0">
                <a:solidFill>
                  <a:schemeClr val="accent3">
                    <a:lumMod val="25000"/>
                  </a:schemeClr>
                </a:solidFill>
                <a:latin typeface="Abadi" panose="020B0604020104020204" pitchFamily="34" charset="0"/>
              </a:rPr>
              <a:t>Callback functions to determine the site dropdown and payload slider as input and the scatter chart and pie chart as outputs were defined.</a:t>
            </a:r>
          </a:p>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 Placeholder 2">
            <a:extLst>
              <a:ext uri="{FF2B5EF4-FFF2-40B4-BE49-F238E27FC236}">
                <a16:creationId xmlns:a16="http://schemas.microsoft.com/office/drawing/2014/main" id="{D7AC35A6-24D3-258E-A9B5-DE457A61D3DB}"/>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SpaceX Dashboard with </a:t>
            </a:r>
            <a:r>
              <a:rPr lang="en-US" sz="1600" dirty="0" err="1">
                <a:solidFill>
                  <a:schemeClr val="accent3">
                    <a:lumMod val="25000"/>
                  </a:schemeClr>
                </a:solidFill>
                <a:latin typeface="Abadi" panose="020B0604020104020204" pitchFamily="34" charset="0"/>
              </a:rPr>
              <a:t>Plotly</a:t>
            </a:r>
            <a:r>
              <a:rPr lang="en-US" sz="1600" dirty="0">
                <a:solidFill>
                  <a:schemeClr val="accent3">
                    <a:lumMod val="25000"/>
                  </a:schemeClr>
                </a:solidFill>
                <a:latin typeface="Abadi" panose="020B0604020104020204" pitchFamily="34" charset="0"/>
              </a:rPr>
              <a:t> Dash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https://tinyurl.com/2jzk82ak</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Type casting was firstly introduced into the data preparation for model predictions.</a:t>
            </a:r>
          </a:p>
          <a:p>
            <a:pPr algn="just">
              <a:lnSpc>
                <a:spcPct val="100000"/>
              </a:lnSpc>
              <a:spcBef>
                <a:spcPts val="1400"/>
              </a:spcBef>
            </a:pPr>
            <a:r>
              <a:rPr lang="en-US" sz="2200" dirty="0">
                <a:solidFill>
                  <a:schemeClr val="accent3">
                    <a:lumMod val="25000"/>
                  </a:schemeClr>
                </a:solidFill>
                <a:latin typeface="Abadi" panose="020B0604020104020204" pitchFamily="34" charset="0"/>
              </a:rPr>
              <a:t>Data standardized and transformed using </a:t>
            </a:r>
            <a:r>
              <a:rPr lang="en-US" sz="2200" dirty="0" err="1">
                <a:solidFill>
                  <a:schemeClr val="accent3">
                    <a:lumMod val="25000"/>
                  </a:schemeClr>
                </a:solidFill>
                <a:latin typeface="Abadi" panose="020B0604020104020204" pitchFamily="34" charset="0"/>
              </a:rPr>
              <a:t>StandardScaler</a:t>
            </a:r>
            <a:r>
              <a:rPr lang="en-US" sz="2200" dirty="0">
                <a:solidFill>
                  <a:schemeClr val="accent3">
                    <a:lumMod val="25000"/>
                  </a:schemeClr>
                </a:solidFill>
                <a:latin typeface="Abadi" panose="020B0604020104020204" pitchFamily="34" charset="0"/>
              </a:rPr>
              <a:t> and </a:t>
            </a:r>
            <a:r>
              <a:rPr lang="en-US" sz="2200" dirty="0" err="1">
                <a:solidFill>
                  <a:schemeClr val="accent3">
                    <a:lumMod val="25000"/>
                  </a:schemeClr>
                </a:solidFill>
                <a:latin typeface="Abadi" panose="020B0604020104020204" pitchFamily="34" charset="0"/>
              </a:rPr>
              <a:t>fit_transform</a:t>
            </a:r>
            <a:r>
              <a:rPr lang="en-US" sz="2200" dirty="0">
                <a:solidFill>
                  <a:schemeClr val="accent3">
                    <a:lumMod val="25000"/>
                  </a:schemeClr>
                </a:solidFill>
                <a:latin typeface="Abadi" panose="020B0604020104020204" pitchFamily="34" charset="0"/>
              </a:rPr>
              <a:t>.</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split into train and test data.</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best parameters were obtained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through different estimators such as: Logistic Regression, SVC, Decision Tree and, </a:t>
            </a:r>
            <a:r>
              <a:rPr lang="en-US" sz="2200" dirty="0" err="1">
                <a:solidFill>
                  <a:schemeClr val="accent3">
                    <a:lumMod val="25000"/>
                  </a:schemeClr>
                </a:solidFill>
                <a:latin typeface="Abadi" panose="020B0604020104020204" pitchFamily="34" charset="0"/>
              </a:rPr>
              <a:t>Kneighbours</a:t>
            </a:r>
            <a:r>
              <a:rPr lang="en-US" sz="2200" dirty="0">
                <a:solidFill>
                  <a:schemeClr val="accent3">
                    <a:lumMod val="25000"/>
                  </a:schemeClr>
                </a:solidFill>
                <a:latin typeface="Abadi" panose="020B0604020104020204" pitchFamily="34" charset="0"/>
              </a:rPr>
              <a:t>.</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model was trained in test data with the best parameters.</a:t>
            </a:r>
          </a:p>
          <a:p>
            <a:pPr algn="just">
              <a:lnSpc>
                <a:spcPct val="100000"/>
              </a:lnSpc>
              <a:spcBef>
                <a:spcPts val="1400"/>
              </a:spcBef>
            </a:pPr>
            <a:r>
              <a:rPr lang="en-US" sz="2200" dirty="0">
                <a:solidFill>
                  <a:schemeClr val="accent3">
                    <a:lumMod val="25000"/>
                  </a:schemeClr>
                </a:solidFill>
                <a:latin typeface="Abadi" panose="020B0604020104020204" pitchFamily="34" charset="0"/>
              </a:rPr>
              <a:t>Results were compared to find the method that performs best. </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 Placeholder 2">
            <a:extLst>
              <a:ext uri="{FF2B5EF4-FFF2-40B4-BE49-F238E27FC236}">
                <a16:creationId xmlns:a16="http://schemas.microsoft.com/office/drawing/2014/main" id="{57676452-68ED-FAE6-7005-46B69E051332}"/>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SpaceX Dashboard with </a:t>
            </a:r>
            <a:r>
              <a:rPr lang="en-US" sz="1600" dirty="0" err="1">
                <a:solidFill>
                  <a:schemeClr val="accent3">
                    <a:lumMod val="25000"/>
                  </a:schemeClr>
                </a:solidFill>
                <a:latin typeface="Abadi" panose="020B0604020104020204" pitchFamily="34" charset="0"/>
              </a:rPr>
              <a:t>Plotly</a:t>
            </a:r>
            <a:r>
              <a:rPr lang="en-US" sz="1600" dirty="0">
                <a:solidFill>
                  <a:schemeClr val="accent3">
                    <a:lumMod val="25000"/>
                  </a:schemeClr>
                </a:solidFill>
                <a:latin typeface="Abadi" panose="020B0604020104020204" pitchFamily="34" charset="0"/>
              </a:rPr>
              <a:t> Dash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https://tinyurl.com/4wrzcrhx</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515600" cy="42182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It was found that the launch sites with highest success rates are KSC LC-39A and VAFB SLC 4E.</a:t>
            </a:r>
          </a:p>
          <a:p>
            <a:pPr>
              <a:lnSpc>
                <a:spcPct val="100000"/>
              </a:lnSpc>
              <a:spcBef>
                <a:spcPts val="1400"/>
              </a:spcBef>
            </a:pPr>
            <a:r>
              <a:rPr lang="en-US" sz="2200" dirty="0">
                <a:solidFill>
                  <a:schemeClr val="accent3">
                    <a:lumMod val="25000"/>
                  </a:schemeClr>
                </a:solidFill>
                <a:latin typeface="Abadi" panose="020B0604020104020204" pitchFamily="34" charset="0"/>
              </a:rPr>
              <a:t>There are no rockets launched for payload mass greater than 10000.</a:t>
            </a:r>
          </a:p>
          <a:p>
            <a:pPr>
              <a:lnSpc>
                <a:spcPct val="100000"/>
              </a:lnSpc>
              <a:spcBef>
                <a:spcPts val="1400"/>
              </a:spcBef>
            </a:pPr>
            <a:r>
              <a:rPr lang="en-US" sz="2200" dirty="0">
                <a:solidFill>
                  <a:schemeClr val="accent3">
                    <a:lumMod val="25000"/>
                  </a:schemeClr>
                </a:solidFill>
                <a:latin typeface="Abadi" panose="020B0604020104020204" pitchFamily="34" charset="0"/>
              </a:rPr>
              <a:t>Orbits with highest success rates are VLEO, SSO, HEO, GEO and ES-L1.</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kept increasing since 2013 until 2020.</a:t>
            </a:r>
          </a:p>
          <a:p>
            <a:pPr>
              <a:lnSpc>
                <a:spcPct val="100000"/>
              </a:lnSpc>
              <a:spcBef>
                <a:spcPts val="1400"/>
              </a:spcBef>
            </a:pPr>
            <a:r>
              <a:rPr lang="en-US" sz="2200" dirty="0">
                <a:solidFill>
                  <a:schemeClr val="accent3">
                    <a:lumMod val="25000"/>
                  </a:schemeClr>
                </a:solidFill>
                <a:latin typeface="Abadi" panose="020B0604020104020204" pitchFamily="34" charset="0"/>
              </a:rPr>
              <a:t>The best model performance found in ML models were the Logistic Regression, SVM and Decision Tree Classifier methods, with a score of 94.4%, 94.4% and 83.3%, respectively.</a:t>
            </a:r>
          </a:p>
          <a:p>
            <a:pPr>
              <a:lnSpc>
                <a:spcPct val="100000"/>
              </a:lnSpc>
              <a:spcBef>
                <a:spcPts val="1400"/>
              </a:spcBef>
            </a:pPr>
            <a:r>
              <a:rPr lang="en-US" sz="2200" dirty="0">
                <a:solidFill>
                  <a:schemeClr val="accent3">
                    <a:lumMod val="25000"/>
                  </a:schemeClr>
                </a:solidFill>
                <a:latin typeface="Abadi" panose="020B0604020104020204" pitchFamily="34" charset="0"/>
              </a:rPr>
              <a:t>Machine learning model with the </a:t>
            </a:r>
            <a:r>
              <a:rPr lang="en-US" sz="2200" dirty="0" err="1">
                <a:solidFill>
                  <a:schemeClr val="accent3">
                    <a:lumMod val="25000"/>
                  </a:schemeClr>
                </a:solidFill>
                <a:latin typeface="Abadi" panose="020B0604020104020204" pitchFamily="34" charset="0"/>
              </a:rPr>
              <a:t>Kneighbours</a:t>
            </a:r>
            <a:r>
              <a:rPr lang="en-US" sz="2200" dirty="0">
                <a:solidFill>
                  <a:schemeClr val="accent3">
                    <a:lumMod val="25000"/>
                  </a:schemeClr>
                </a:solidFill>
                <a:latin typeface="Abadi" panose="020B0604020104020204" pitchFamily="34" charset="0"/>
              </a:rPr>
              <a:t> method was found to be overfitting.</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From this plot we can see that CCAFS LC-40 has a success rate of 60%</a:t>
            </a:r>
          </a:p>
          <a:p>
            <a:pPr algn="just">
              <a:lnSpc>
                <a:spcPct val="100000"/>
              </a:lnSpc>
              <a:spcBef>
                <a:spcPts val="1400"/>
              </a:spcBef>
            </a:pPr>
            <a:r>
              <a:rPr lang="en-US" sz="2200" dirty="0">
                <a:solidFill>
                  <a:schemeClr val="accent3">
                    <a:lumMod val="25000"/>
                  </a:schemeClr>
                </a:solidFill>
                <a:latin typeface="Abadi" panose="020B0604020104020204" pitchFamily="34" charset="0"/>
              </a:rPr>
              <a:t>KSC LC-39A has a success rate of 77%</a:t>
            </a:r>
          </a:p>
          <a:p>
            <a:pPr algn="just">
              <a:lnSpc>
                <a:spcPct val="100000"/>
              </a:lnSpc>
              <a:spcBef>
                <a:spcPts val="1400"/>
              </a:spcBef>
            </a:pPr>
            <a:r>
              <a:rPr lang="en-US" sz="2200" dirty="0">
                <a:solidFill>
                  <a:schemeClr val="accent3">
                    <a:lumMod val="25000"/>
                  </a:schemeClr>
                </a:solidFill>
                <a:latin typeface="Abadi" panose="020B0604020104020204" pitchFamily="34" charset="0"/>
              </a:rPr>
              <a:t>VAFB SLC 4E has a success rate of 77%</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9C379B1C-9A26-E8B9-7105-223A634894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4054" y="1556850"/>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VAFB-SLC launch site has no rockets launched for heavy payload mass, greater than 10000 kg.</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0" name="Picture 2">
            <a:extLst>
              <a:ext uri="{FF2B5EF4-FFF2-40B4-BE49-F238E27FC236}">
                <a16:creationId xmlns:a16="http://schemas.microsoft.com/office/drawing/2014/main" id="{2775EAF3-C142-4AFF-81AF-FCDEDFF83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58645" y="1556850"/>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orbits SSO, HEO, GEO, ES-L1 have the highest success rate with 100%, and VLEO with ~80%.</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1026" name="Picture 2">
            <a:extLst>
              <a:ext uri="{FF2B5EF4-FFF2-40B4-BE49-F238E27FC236}">
                <a16:creationId xmlns:a16="http://schemas.microsoft.com/office/drawing/2014/main" id="{21B56CB4-E2E4-FAC8-F26A-369EB5861A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8805" y="1441032"/>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For the LEO orbit the success appears to be related to the number of flights.</a:t>
            </a:r>
          </a:p>
          <a:p>
            <a:pPr algn="just">
              <a:lnSpc>
                <a:spcPct val="100000"/>
              </a:lnSpc>
              <a:spcBef>
                <a:spcPts val="1400"/>
              </a:spcBef>
            </a:pPr>
            <a:r>
              <a:rPr lang="en-US" sz="2200" dirty="0">
                <a:solidFill>
                  <a:schemeClr val="accent3">
                    <a:lumMod val="25000"/>
                  </a:schemeClr>
                </a:solidFill>
                <a:latin typeface="Abadi" panose="020B0604020104020204" pitchFamily="34" charset="0"/>
              </a:rPr>
              <a:t>There seems to be no relationship between flight number when in GTO orbit.</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050" name="Picture 2">
            <a:extLst>
              <a:ext uri="{FF2B5EF4-FFF2-40B4-BE49-F238E27FC236}">
                <a16:creationId xmlns:a16="http://schemas.microsoft.com/office/drawing/2014/main" id="{F3F49428-D6E1-F7E8-5D1B-5CFEEE1865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3085" y="1556850"/>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orbits Polar (PO), LEO and ISS have more successful landings with heavy payloads.</a:t>
            </a:r>
          </a:p>
          <a:p>
            <a:pPr algn="just">
              <a:lnSpc>
                <a:spcPct val="100000"/>
              </a:lnSpc>
              <a:spcBef>
                <a:spcPts val="1400"/>
              </a:spcBef>
            </a:pPr>
            <a:r>
              <a:rPr lang="en-US" sz="2200" dirty="0">
                <a:solidFill>
                  <a:schemeClr val="accent3">
                    <a:lumMod val="25000"/>
                  </a:schemeClr>
                </a:solidFill>
                <a:latin typeface="Abadi" panose="020B0604020104020204" pitchFamily="34" charset="0"/>
              </a:rPr>
              <a:t>For GTO we cannot distinguish well the relationship between landing rate and payload mass since both categories are present, more like 50/50.</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3074" name="Picture 2">
            <a:extLst>
              <a:ext uri="{FF2B5EF4-FFF2-40B4-BE49-F238E27FC236}">
                <a16:creationId xmlns:a16="http://schemas.microsoft.com/office/drawing/2014/main" id="{5724C519-5D08-4DA9-41D0-3922D40CA2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8805" y="1556850"/>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Success rate is increasing consistently from 2013 to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4098" name="Picture 2">
            <a:extLst>
              <a:ext uri="{FF2B5EF4-FFF2-40B4-BE49-F238E27FC236}">
                <a16:creationId xmlns:a16="http://schemas.microsoft.com/office/drawing/2014/main" id="{28912F15-CAD8-7446-1D40-02E0B8DCD2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5945" y="1664711"/>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the unique launch site names are:</a:t>
            </a:r>
          </a:p>
          <a:p>
            <a:pPr lvl="1">
              <a:lnSpc>
                <a:spcPct val="100000"/>
              </a:lnSpc>
              <a:spcBef>
                <a:spcPts val="1400"/>
              </a:spcBef>
            </a:pPr>
            <a:r>
              <a:rPr lang="en-US" sz="1800" dirty="0">
                <a:solidFill>
                  <a:schemeClr val="accent3">
                    <a:lumMod val="25000"/>
                  </a:schemeClr>
                </a:solidFill>
                <a:latin typeface="Abadi" panose="020B0604020104020204" pitchFamily="34" charset="0"/>
              </a:rPr>
              <a:t>CCAFS LC-40</a:t>
            </a:r>
          </a:p>
          <a:p>
            <a:pPr lvl="1">
              <a:lnSpc>
                <a:spcPct val="100000"/>
              </a:lnSpc>
              <a:spcBef>
                <a:spcPts val="1400"/>
              </a:spcBef>
            </a:pPr>
            <a:r>
              <a:rPr lang="en-US" sz="1800" dirty="0">
                <a:solidFill>
                  <a:schemeClr val="accent3">
                    <a:lumMod val="25000"/>
                  </a:schemeClr>
                </a:solidFill>
                <a:latin typeface="Abadi" panose="020B0604020104020204" pitchFamily="34" charset="0"/>
              </a:rPr>
              <a:t>VAFB SLC-4E</a:t>
            </a:r>
          </a:p>
          <a:p>
            <a:pPr lvl="1">
              <a:lnSpc>
                <a:spcPct val="100000"/>
              </a:lnSpc>
              <a:spcBef>
                <a:spcPts val="1400"/>
              </a:spcBef>
            </a:pPr>
            <a:r>
              <a:rPr lang="en-US" sz="1800" dirty="0">
                <a:solidFill>
                  <a:schemeClr val="accent3">
                    <a:lumMod val="25000"/>
                  </a:schemeClr>
                </a:solidFill>
                <a:latin typeface="Abadi" panose="020B0604020104020204" pitchFamily="34" charset="0"/>
              </a:rPr>
              <a:t>KSC LC-39A</a:t>
            </a:r>
          </a:p>
          <a:p>
            <a:pPr lvl="1">
              <a:lnSpc>
                <a:spcPct val="100000"/>
              </a:lnSpc>
              <a:spcBef>
                <a:spcPts val="1400"/>
              </a:spcBef>
            </a:pPr>
            <a:r>
              <a:rPr lang="en-US" sz="1800" dirty="0">
                <a:solidFill>
                  <a:schemeClr val="accent3">
                    <a:lumMod val="25000"/>
                  </a:schemeClr>
                </a:solidFill>
                <a:latin typeface="Abadi" panose="020B0604020104020204" pitchFamily="34" charset="0"/>
              </a:rPr>
              <a:t>CCAFS SLC-40</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DISTINCT, FROM</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FROM, WHERE, LIKE, LIMIT</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8" name="Table 7">
            <a:extLst>
              <a:ext uri="{FF2B5EF4-FFF2-40B4-BE49-F238E27FC236}">
                <a16:creationId xmlns:a16="http://schemas.microsoft.com/office/drawing/2014/main" id="{B80E5ED8-CF2A-5FEC-5F63-B7C29FEC135E}"/>
              </a:ext>
            </a:extLst>
          </p:cNvPr>
          <p:cNvGraphicFramePr>
            <a:graphicFrameLocks noGrp="1"/>
          </p:cNvGraphicFramePr>
          <p:nvPr>
            <p:extLst>
              <p:ext uri="{D42A27DB-BD31-4B8C-83A1-F6EECF244321}">
                <p14:modId xmlns:p14="http://schemas.microsoft.com/office/powerpoint/2010/main" val="2168323484"/>
              </p:ext>
            </p:extLst>
          </p:nvPr>
        </p:nvGraphicFramePr>
        <p:xfrm>
          <a:off x="770011" y="1869599"/>
          <a:ext cx="10352914" cy="2675104"/>
        </p:xfrm>
        <a:graphic>
          <a:graphicData uri="http://schemas.openxmlformats.org/drawingml/2006/table">
            <a:tbl>
              <a:tblPr/>
              <a:tblGrid>
                <a:gridCol w="800951">
                  <a:extLst>
                    <a:ext uri="{9D8B030D-6E8A-4147-A177-3AD203B41FA5}">
                      <a16:colId xmlns:a16="http://schemas.microsoft.com/office/drawing/2014/main" val="2478484893"/>
                    </a:ext>
                  </a:extLst>
                </a:gridCol>
                <a:gridCol w="749157">
                  <a:extLst>
                    <a:ext uri="{9D8B030D-6E8A-4147-A177-3AD203B41FA5}">
                      <a16:colId xmlns:a16="http://schemas.microsoft.com/office/drawing/2014/main" val="2610768450"/>
                    </a:ext>
                  </a:extLst>
                </a:gridCol>
                <a:gridCol w="1310185">
                  <a:extLst>
                    <a:ext uri="{9D8B030D-6E8A-4147-A177-3AD203B41FA5}">
                      <a16:colId xmlns:a16="http://schemas.microsoft.com/office/drawing/2014/main" val="3507766669"/>
                    </a:ext>
                  </a:extLst>
                </a:gridCol>
                <a:gridCol w="1037230">
                  <a:extLst>
                    <a:ext uri="{9D8B030D-6E8A-4147-A177-3AD203B41FA5}">
                      <a16:colId xmlns:a16="http://schemas.microsoft.com/office/drawing/2014/main" val="1896005590"/>
                    </a:ext>
                  </a:extLst>
                </a:gridCol>
                <a:gridCol w="1602343">
                  <a:extLst>
                    <a:ext uri="{9D8B030D-6E8A-4147-A177-3AD203B41FA5}">
                      <a16:colId xmlns:a16="http://schemas.microsoft.com/office/drawing/2014/main" val="1149882579"/>
                    </a:ext>
                  </a:extLst>
                </a:gridCol>
                <a:gridCol w="813311">
                  <a:extLst>
                    <a:ext uri="{9D8B030D-6E8A-4147-A177-3AD203B41FA5}">
                      <a16:colId xmlns:a16="http://schemas.microsoft.com/office/drawing/2014/main" val="564351119"/>
                    </a:ext>
                  </a:extLst>
                </a:gridCol>
                <a:gridCol w="586854">
                  <a:extLst>
                    <a:ext uri="{9D8B030D-6E8A-4147-A177-3AD203B41FA5}">
                      <a16:colId xmlns:a16="http://schemas.microsoft.com/office/drawing/2014/main" val="1405535621"/>
                    </a:ext>
                  </a:extLst>
                </a:gridCol>
                <a:gridCol w="1408504">
                  <a:extLst>
                    <a:ext uri="{9D8B030D-6E8A-4147-A177-3AD203B41FA5}">
                      <a16:colId xmlns:a16="http://schemas.microsoft.com/office/drawing/2014/main" val="1980075671"/>
                    </a:ext>
                  </a:extLst>
                </a:gridCol>
                <a:gridCol w="740435">
                  <a:extLst>
                    <a:ext uri="{9D8B030D-6E8A-4147-A177-3AD203B41FA5}">
                      <a16:colId xmlns:a16="http://schemas.microsoft.com/office/drawing/2014/main" val="519203041"/>
                    </a:ext>
                  </a:extLst>
                </a:gridCol>
                <a:gridCol w="1303944">
                  <a:extLst>
                    <a:ext uri="{9D8B030D-6E8A-4147-A177-3AD203B41FA5}">
                      <a16:colId xmlns:a16="http://schemas.microsoft.com/office/drawing/2014/main" val="1891015861"/>
                    </a:ext>
                  </a:extLst>
                </a:gridCol>
              </a:tblGrid>
              <a:tr h="478124">
                <a:tc>
                  <a:txBody>
                    <a:bodyPr/>
                    <a:lstStyle/>
                    <a:p>
                      <a:pPr algn="ctr" fontAlgn="ctr"/>
                      <a:r>
                        <a:rPr lang="en-US" sz="1100" b="1" i="0" u="none" strike="noStrike">
                          <a:solidFill>
                            <a:srgbClr val="000000"/>
                          </a:solidFill>
                          <a:effectLst/>
                          <a:latin typeface="Calibri" panose="020F0502020204030204" pitchFamily="34" charset="0"/>
                        </a:rPr>
                        <a:t>Date</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Time (UTC)</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Booster_Version</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Launch_Site</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Payload</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dirty="0">
                          <a:solidFill>
                            <a:srgbClr val="000000"/>
                          </a:solidFill>
                          <a:effectLst/>
                          <a:latin typeface="Calibri" panose="020F0502020204030204" pitchFamily="34" charset="0"/>
                        </a:rPr>
                        <a:t>PAYLOAD_</a:t>
                      </a:r>
                    </a:p>
                    <a:p>
                      <a:pPr algn="ctr" fontAlgn="ctr"/>
                      <a:r>
                        <a:rPr lang="en-US" sz="1100" b="1" i="0" u="none" strike="noStrike" dirty="0">
                          <a:solidFill>
                            <a:srgbClr val="000000"/>
                          </a:solidFill>
                          <a:effectLst/>
                          <a:latin typeface="Calibri" panose="020F0502020204030204" pitchFamily="34" charset="0"/>
                        </a:rPr>
                        <a:t>MASS__KG_</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Orbit</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Customer</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dirty="0">
                          <a:solidFill>
                            <a:srgbClr val="000000"/>
                          </a:solidFill>
                          <a:effectLst/>
                          <a:latin typeface="Calibri" panose="020F0502020204030204" pitchFamily="34" charset="0"/>
                        </a:rPr>
                        <a:t>Mission_</a:t>
                      </a:r>
                    </a:p>
                    <a:p>
                      <a:pPr algn="ctr" fontAlgn="ctr"/>
                      <a:r>
                        <a:rPr lang="en-US" sz="1100" b="1" i="0" u="none" strike="noStrike" dirty="0">
                          <a:solidFill>
                            <a:srgbClr val="000000"/>
                          </a:solidFill>
                          <a:effectLst/>
                          <a:latin typeface="Calibri" panose="020F0502020204030204" pitchFamily="34" charset="0"/>
                        </a:rPr>
                        <a:t>Outcome</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Landing _Outcome</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560730268"/>
                  </a:ext>
                </a:extLst>
              </a:tr>
              <a:tr h="432702">
                <a:tc>
                  <a:txBody>
                    <a:bodyPr/>
                    <a:lstStyle/>
                    <a:p>
                      <a:pPr algn="r" fontAlgn="b"/>
                      <a:r>
                        <a:rPr lang="en-US" sz="1100" b="0" i="0" u="none" strike="noStrike">
                          <a:solidFill>
                            <a:srgbClr val="000000"/>
                          </a:solidFill>
                          <a:effectLst/>
                          <a:latin typeface="Calibri" panose="020F0502020204030204" pitchFamily="34" charset="0"/>
                        </a:rPr>
                        <a:t>4/6/2010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18:45:00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F9 v1.0 B0003</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CCAFS LC-40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Dragon Spacecraft Qualification Unit</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LEO</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SpaceX</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Success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dirty="0">
                          <a:solidFill>
                            <a:srgbClr val="000000"/>
                          </a:solidFill>
                          <a:effectLst/>
                          <a:latin typeface="Calibri" panose="020F0502020204030204" pitchFamily="34" charset="0"/>
                        </a:rPr>
                        <a:t>Failure (parachute)</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extLst>
                  <a:ext uri="{0D108BD9-81ED-4DB2-BD59-A6C34878D82A}">
                    <a16:rowId xmlns:a16="http://schemas.microsoft.com/office/drawing/2014/main" val="3103502451"/>
                  </a:ext>
                </a:extLst>
              </a:tr>
              <a:tr h="853452">
                <a:tc>
                  <a:txBody>
                    <a:bodyPr/>
                    <a:lstStyle/>
                    <a:p>
                      <a:pPr algn="r" fontAlgn="b"/>
                      <a:r>
                        <a:rPr lang="en-US" sz="1100" b="0" i="0" u="none" strike="noStrike">
                          <a:solidFill>
                            <a:srgbClr val="000000"/>
                          </a:solidFill>
                          <a:effectLst/>
                          <a:latin typeface="Calibri" panose="020F0502020204030204" pitchFamily="34" charset="0"/>
                        </a:rPr>
                        <a:t>8/12/2010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15:43:00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F9 v1.0 B0004</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CCAFS LC-40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Dragon demo flight C1, two CubeSats, barrel of </a:t>
                      </a:r>
                      <a:r>
                        <a:rPr lang="en-US" sz="1100" b="0" i="0" u="none" strike="noStrike" dirty="0" err="1">
                          <a:solidFill>
                            <a:srgbClr val="000000"/>
                          </a:solidFill>
                          <a:effectLst/>
                          <a:latin typeface="Calibri" panose="020F0502020204030204" pitchFamily="34" charset="0"/>
                        </a:rPr>
                        <a:t>Brouere</a:t>
                      </a:r>
                      <a:r>
                        <a:rPr lang="en-US" sz="1100" b="0" i="0" u="none" strike="noStrike" dirty="0">
                          <a:solidFill>
                            <a:srgbClr val="000000"/>
                          </a:solidFill>
                          <a:effectLst/>
                          <a:latin typeface="Calibri" panose="020F0502020204030204" pitchFamily="34" charset="0"/>
                        </a:rPr>
                        <a:t> cheese</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LEO (ISS)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NASA (COTS) NRO</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Success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Failure (parachute)</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1087882572"/>
                  </a:ext>
                </a:extLst>
              </a:tr>
              <a:tr h="432702">
                <a:tc>
                  <a:txBody>
                    <a:bodyPr/>
                    <a:lstStyle/>
                    <a:p>
                      <a:pPr algn="l" fontAlgn="b"/>
                      <a:r>
                        <a:rPr lang="en-US" sz="1100" b="0" i="0" u="none" strike="noStrike">
                          <a:solidFill>
                            <a:srgbClr val="000000"/>
                          </a:solidFill>
                          <a:effectLst/>
                          <a:latin typeface="Calibri" panose="020F0502020204030204" pitchFamily="34" charset="0"/>
                        </a:rPr>
                        <a:t>22/05/2012</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7:44:00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F9 v1.0 B0005</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CCAFS LC-40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Dragon demo flight C2</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525</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LEO (ISS)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NASA (COTS)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Success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No attempt</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extLst>
                  <a:ext uri="{0D108BD9-81ED-4DB2-BD59-A6C34878D82A}">
                    <a16:rowId xmlns:a16="http://schemas.microsoft.com/office/drawing/2014/main" val="3852830687"/>
                  </a:ext>
                </a:extLst>
              </a:tr>
              <a:tr h="239062">
                <a:tc>
                  <a:txBody>
                    <a:bodyPr/>
                    <a:lstStyle/>
                    <a:p>
                      <a:pPr algn="r" fontAlgn="b"/>
                      <a:r>
                        <a:rPr lang="en-US" sz="1100" b="0" i="0" u="none" strike="noStrike">
                          <a:solidFill>
                            <a:srgbClr val="000000"/>
                          </a:solidFill>
                          <a:effectLst/>
                          <a:latin typeface="Calibri" panose="020F0502020204030204" pitchFamily="34" charset="0"/>
                        </a:rPr>
                        <a:t>8/10/2012</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0:35:00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F9 v1.0 B0006</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CCAFS LC-40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SpaceX CRS-1</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500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LEO (ISS)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NASA (CRS)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Success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No attempt</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2746764301"/>
                  </a:ext>
                </a:extLst>
              </a:tr>
              <a:tr h="239062">
                <a:tc>
                  <a:txBody>
                    <a:bodyPr/>
                    <a:lstStyle/>
                    <a:p>
                      <a:pPr algn="r" fontAlgn="b"/>
                      <a:r>
                        <a:rPr lang="en-US" sz="1100" b="0" i="0" u="none" strike="noStrike">
                          <a:solidFill>
                            <a:srgbClr val="000000"/>
                          </a:solidFill>
                          <a:effectLst/>
                          <a:latin typeface="Calibri" panose="020F0502020204030204" pitchFamily="34" charset="0"/>
                        </a:rPr>
                        <a:t>1/3/2013</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15:10:00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F9 v1.0 B0007</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CCAFS LC-40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SpaceX CRS-2</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677</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LEO (ISS)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NASA (CRS)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Success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dirty="0">
                          <a:solidFill>
                            <a:srgbClr val="000000"/>
                          </a:solidFill>
                          <a:effectLst/>
                          <a:latin typeface="Calibri" panose="020F0502020204030204" pitchFamily="34" charset="0"/>
                        </a:rPr>
                        <a:t>No attempt</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extLst>
                  <a:ext uri="{0D108BD9-81ED-4DB2-BD59-A6C34878D82A}">
                    <a16:rowId xmlns:a16="http://schemas.microsoft.com/office/drawing/2014/main" val="429609606"/>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carried by boosters from NASA is equal to 45596 kg.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SUM(), FROM, WHERE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carried by booster version F9 v1.1 is equal to 2928.4 kg.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SUM(), FROM, WHERE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dates of the first successful landing outcome on ground pad, was on 01-05-2017.</a:t>
            </a:r>
          </a:p>
          <a:p>
            <a:pPr>
              <a:lnSpc>
                <a:spcPct val="100000"/>
              </a:lnSpc>
              <a:spcBef>
                <a:spcPts val="1400"/>
              </a:spcBef>
            </a:pP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MIN(), FROM, WHERE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names of boosters which have successfully landed on drone ship and had payload mass greater than 4000 but less than 6000 are:</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B1022</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B1026</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B1021.2</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B1031.2</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FROM, WHERE, AND, BETWEEN</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9186"/>
            <a:ext cx="10326708" cy="455567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000" dirty="0">
                <a:solidFill>
                  <a:schemeClr val="accent3">
                    <a:lumMod val="25000"/>
                  </a:schemeClr>
                </a:solidFill>
                <a:latin typeface="Abadi" panose="020B0604020104020204" pitchFamily="34" charset="0"/>
              </a:rPr>
              <a:t>SpaceX advertises the reusage of the first stage improving the cost of rocket launches. </a:t>
            </a:r>
          </a:p>
          <a:p>
            <a:pPr marL="0" indent="0" algn="just">
              <a:lnSpc>
                <a:spcPct val="100000"/>
              </a:lnSpc>
              <a:spcBef>
                <a:spcPts val="1400"/>
              </a:spcBef>
              <a:buNone/>
            </a:pPr>
            <a:r>
              <a:rPr lang="en-US" sz="2000" dirty="0">
                <a:solidFill>
                  <a:schemeClr val="accent3">
                    <a:lumMod val="25000"/>
                  </a:schemeClr>
                </a:solidFill>
                <a:latin typeface="Abadi" panose="020B0604020104020204" pitchFamily="34" charset="0"/>
              </a:rPr>
              <a:t>With the data available from these launches for the Falcon 9, we can try to find out through Machine Learning tools, if the rocket will land or not by considering variables such as; </a:t>
            </a:r>
            <a:r>
              <a:rPr lang="en-US" sz="2000" dirty="0" err="1">
                <a:solidFill>
                  <a:schemeClr val="accent3">
                    <a:lumMod val="25000"/>
                  </a:schemeClr>
                </a:solidFill>
                <a:latin typeface="Abadi" panose="020B0604020104020204" pitchFamily="34" charset="0"/>
              </a:rPr>
              <a:t>PayloadMass</a:t>
            </a:r>
            <a:r>
              <a:rPr lang="en-US" sz="2000" dirty="0">
                <a:solidFill>
                  <a:schemeClr val="accent3">
                    <a:lumMod val="25000"/>
                  </a:schemeClr>
                </a:solidFill>
                <a:latin typeface="Abadi" panose="020B0604020104020204" pitchFamily="34" charset="0"/>
              </a:rPr>
              <a:t>, Orbit, </a:t>
            </a:r>
            <a:r>
              <a:rPr lang="en-US" sz="2000" dirty="0" err="1">
                <a:solidFill>
                  <a:schemeClr val="accent3">
                    <a:lumMod val="25000"/>
                  </a:schemeClr>
                </a:solidFill>
                <a:latin typeface="Abadi" panose="020B0604020104020204" pitchFamily="34" charset="0"/>
              </a:rPr>
              <a:t>LaunchSite</a:t>
            </a:r>
            <a:r>
              <a:rPr lang="en-US" sz="2000" dirty="0">
                <a:solidFill>
                  <a:schemeClr val="accent3">
                    <a:lumMod val="25000"/>
                  </a:schemeClr>
                </a:solidFill>
                <a:latin typeface="Abadi" panose="020B0604020104020204" pitchFamily="34" charset="0"/>
              </a:rPr>
              <a:t>, Outcome, Class, among others.</a:t>
            </a:r>
          </a:p>
          <a:p>
            <a:pPr>
              <a:lnSpc>
                <a:spcPct val="100000"/>
              </a:lnSpc>
              <a:spcBef>
                <a:spcPts val="1400"/>
              </a:spcBef>
            </a:pPr>
            <a:endParaRPr lang="en-US" sz="20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Exploratory Data Analysis was done before the model, in which was found that launch sites KSC LC-39A and VAFB SLC 4E have the highest success rate with 77%.</a:t>
            </a:r>
          </a:p>
          <a:p>
            <a:pPr>
              <a:lnSpc>
                <a:spcPct val="100000"/>
              </a:lnSpc>
              <a:spcBef>
                <a:spcPts val="1400"/>
              </a:spcBef>
            </a:pPr>
            <a:r>
              <a:rPr lang="en-US" sz="2000" dirty="0">
                <a:solidFill>
                  <a:schemeClr val="accent3">
                    <a:lumMod val="25000"/>
                  </a:schemeClr>
                </a:solidFill>
                <a:latin typeface="Abadi" panose="020B0604020104020204" pitchFamily="34" charset="0"/>
              </a:rPr>
              <a:t>From the machine learning model, the methods that perform best are Logistic Regression and SVM with an accuracy metric of 94% of the model against the test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number of successful and failure mission outcomes is: 100 successes and 1 failure.</a:t>
            </a: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COUNT(), AS, FROM, WHERE, LIKE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names of the booster which have carried the maximum payload mass are: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FROM, WHERE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7" name="Object 6">
            <a:extLst>
              <a:ext uri="{FF2B5EF4-FFF2-40B4-BE49-F238E27FC236}">
                <a16:creationId xmlns:a16="http://schemas.microsoft.com/office/drawing/2014/main" id="{F761B9C9-99EF-8DA4-0E2E-2840C264413D}"/>
              </a:ext>
            </a:extLst>
          </p:cNvPr>
          <p:cNvGraphicFramePr>
            <a:graphicFrameLocks noChangeAspect="1"/>
          </p:cNvGraphicFramePr>
          <p:nvPr>
            <p:extLst>
              <p:ext uri="{D42A27DB-BD31-4B8C-83A1-F6EECF244321}">
                <p14:modId xmlns:p14="http://schemas.microsoft.com/office/powerpoint/2010/main" val="2962351958"/>
              </p:ext>
            </p:extLst>
          </p:nvPr>
        </p:nvGraphicFramePr>
        <p:xfrm>
          <a:off x="770010" y="2330161"/>
          <a:ext cx="9615935" cy="2813631"/>
        </p:xfrm>
        <a:graphic>
          <a:graphicData uri="http://schemas.openxmlformats.org/presentationml/2006/ole">
            <mc:AlternateContent xmlns:mc="http://schemas.openxmlformats.org/markup-compatibility/2006">
              <mc:Choice xmlns:v="urn:schemas-microsoft-com:vml" Requires="v">
                <p:oleObj name="Worksheet" r:id="rId3" imgW="8496281" imgH="2485896" progId="Excel.Sheet.12">
                  <p:embed/>
                </p:oleObj>
              </mc:Choice>
              <mc:Fallback>
                <p:oleObj name="Worksheet" r:id="rId3" imgW="8496281" imgH="2485896" progId="Excel.Sheet.12">
                  <p:embed/>
                  <p:pic>
                    <p:nvPicPr>
                      <p:cNvPr id="0" name=""/>
                      <p:cNvPicPr/>
                      <p:nvPr/>
                    </p:nvPicPr>
                    <p:blipFill>
                      <a:blip r:embed="rId4"/>
                      <a:stretch>
                        <a:fillRect/>
                      </a:stretch>
                    </p:blipFill>
                    <p:spPr>
                      <a:xfrm>
                        <a:off x="770010" y="2330161"/>
                        <a:ext cx="9615935" cy="2813631"/>
                      </a:xfrm>
                      <a:prstGeom prst="rect">
                        <a:avLst/>
                      </a:prstGeom>
                    </p:spPr>
                  </p:pic>
                </p:oleObj>
              </mc:Fallback>
            </mc:AlternateContent>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year 2015 are: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AS, FROM, WHERE</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6" name="Object 5">
            <a:extLst>
              <a:ext uri="{FF2B5EF4-FFF2-40B4-BE49-F238E27FC236}">
                <a16:creationId xmlns:a16="http://schemas.microsoft.com/office/drawing/2014/main" id="{08EA67EC-29CA-EF88-C1CD-7A4FE095B189}"/>
              </a:ext>
            </a:extLst>
          </p:cNvPr>
          <p:cNvGraphicFramePr>
            <a:graphicFrameLocks noChangeAspect="1"/>
          </p:cNvGraphicFramePr>
          <p:nvPr>
            <p:extLst>
              <p:ext uri="{D42A27DB-BD31-4B8C-83A1-F6EECF244321}">
                <p14:modId xmlns:p14="http://schemas.microsoft.com/office/powerpoint/2010/main" val="841397037"/>
              </p:ext>
            </p:extLst>
          </p:nvPr>
        </p:nvGraphicFramePr>
        <p:xfrm>
          <a:off x="2408238" y="2935288"/>
          <a:ext cx="7239000" cy="987425"/>
        </p:xfrm>
        <a:graphic>
          <a:graphicData uri="http://schemas.openxmlformats.org/presentationml/2006/ole">
            <mc:AlternateContent xmlns:mc="http://schemas.openxmlformats.org/markup-compatibility/2006">
              <mc:Choice xmlns:v="urn:schemas-microsoft-com:vml" Requires="v">
                <p:oleObj name="Worksheet" r:id="rId3" imgW="4257820" imgH="581081" progId="Excel.Sheet.12">
                  <p:embed/>
                </p:oleObj>
              </mc:Choice>
              <mc:Fallback>
                <p:oleObj name="Worksheet" r:id="rId3" imgW="4257820" imgH="581081" progId="Excel.Sheet.12">
                  <p:embed/>
                  <p:pic>
                    <p:nvPicPr>
                      <p:cNvPr id="0" name=""/>
                      <p:cNvPicPr/>
                      <p:nvPr/>
                    </p:nvPicPr>
                    <p:blipFill>
                      <a:blip r:embed="rId4"/>
                      <a:stretch>
                        <a:fillRect/>
                      </a:stretch>
                    </p:blipFill>
                    <p:spPr>
                      <a:xfrm>
                        <a:off x="2408238" y="2935288"/>
                        <a:ext cx="7239000" cy="987425"/>
                      </a:xfrm>
                      <a:prstGeom prst="rect">
                        <a:avLst/>
                      </a:prstGeom>
                    </p:spPr>
                  </p:pic>
                </p:oleObj>
              </mc:Fallback>
            </mc:AlternateContent>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SUM(), FROM, WHERE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6" name="Object 5">
            <a:extLst>
              <a:ext uri="{FF2B5EF4-FFF2-40B4-BE49-F238E27FC236}">
                <a16:creationId xmlns:a16="http://schemas.microsoft.com/office/drawing/2014/main" id="{01AC78A7-645A-CD6D-EC69-D0A9F434AD17}"/>
              </a:ext>
            </a:extLst>
          </p:cNvPr>
          <p:cNvGraphicFramePr>
            <a:graphicFrameLocks noChangeAspect="1"/>
          </p:cNvGraphicFramePr>
          <p:nvPr>
            <p:extLst>
              <p:ext uri="{D42A27DB-BD31-4B8C-83A1-F6EECF244321}">
                <p14:modId xmlns:p14="http://schemas.microsoft.com/office/powerpoint/2010/main" val="1850646502"/>
              </p:ext>
            </p:extLst>
          </p:nvPr>
        </p:nvGraphicFramePr>
        <p:xfrm>
          <a:off x="770011" y="3039269"/>
          <a:ext cx="9896475" cy="962025"/>
        </p:xfrm>
        <a:graphic>
          <a:graphicData uri="http://schemas.openxmlformats.org/presentationml/2006/ole">
            <mc:AlternateContent xmlns:mc="http://schemas.openxmlformats.org/markup-compatibility/2006">
              <mc:Choice xmlns:v="urn:schemas-microsoft-com:vml" Requires="v">
                <p:oleObj name="Worksheet" r:id="rId3" imgW="9896408" imgH="962108" progId="Excel.Sheet.12">
                  <p:embed/>
                </p:oleObj>
              </mc:Choice>
              <mc:Fallback>
                <p:oleObj name="Worksheet" r:id="rId3" imgW="9896408" imgH="962108" progId="Excel.Sheet.12">
                  <p:embed/>
                  <p:pic>
                    <p:nvPicPr>
                      <p:cNvPr id="0" name=""/>
                      <p:cNvPicPr/>
                      <p:nvPr/>
                    </p:nvPicPr>
                    <p:blipFill>
                      <a:blip r:embed="rId4"/>
                      <a:stretch>
                        <a:fillRect/>
                      </a:stretch>
                    </p:blipFill>
                    <p:spPr>
                      <a:xfrm>
                        <a:off x="770011" y="3039269"/>
                        <a:ext cx="9896475" cy="962025"/>
                      </a:xfrm>
                      <a:prstGeom prst="rect">
                        <a:avLst/>
                      </a:prstGeom>
                    </p:spPr>
                  </p:pic>
                </p:oleObj>
              </mc:Fallback>
            </mc:AlternateContent>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323833"/>
            <a:ext cx="9745589" cy="5111553"/>
          </a:xfrm>
          <a:prstGeom prst="rect">
            <a:avLst/>
          </a:prstGeom>
        </p:spPr>
        <p:txBody>
          <a:bodyPr lIns="91440" tIns="45720" rIns="91440" bIns="45720" anchor="t">
            <a:normAutofit fontScale="92500" lnSpcReduction="10000"/>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1300" dirty="0">
                <a:solidFill>
                  <a:schemeClr val="accent3">
                    <a:lumMod val="25000"/>
                  </a:schemeClr>
                </a:solidFill>
                <a:latin typeface="Abadi"/>
              </a:rPr>
              <a:t>We can see on a large scale that launch sites are distributed in 2 main areas: </a:t>
            </a:r>
          </a:p>
          <a:p>
            <a:pPr lvl="1">
              <a:lnSpc>
                <a:spcPct val="100000"/>
              </a:lnSpc>
              <a:spcBef>
                <a:spcPts val="1400"/>
              </a:spcBef>
            </a:pPr>
            <a:r>
              <a:rPr lang="en-US" sz="1300" dirty="0">
                <a:solidFill>
                  <a:schemeClr val="accent3">
                    <a:lumMod val="25000"/>
                  </a:schemeClr>
                </a:solidFill>
                <a:latin typeface="Abadi"/>
              </a:rPr>
              <a:t>A group of 10 different locations are to the west side of the U.S.</a:t>
            </a:r>
          </a:p>
          <a:p>
            <a:pPr lvl="1">
              <a:lnSpc>
                <a:spcPct val="100000"/>
              </a:lnSpc>
              <a:spcBef>
                <a:spcPts val="1400"/>
              </a:spcBef>
            </a:pPr>
            <a:r>
              <a:rPr lang="en-US" sz="1300" dirty="0">
                <a:solidFill>
                  <a:schemeClr val="accent3">
                    <a:lumMod val="25000"/>
                  </a:schemeClr>
                </a:solidFill>
                <a:latin typeface="Abadi"/>
              </a:rPr>
              <a:t>46 points located in the east side of the U.S.</a:t>
            </a:r>
          </a:p>
          <a:p>
            <a:pPr lvl="1">
              <a:lnSpc>
                <a:spcPct val="100000"/>
              </a:lnSpc>
              <a:spcBef>
                <a:spcPts val="1400"/>
              </a:spcBef>
            </a:pPr>
            <a:r>
              <a:rPr lang="en-US" sz="1300" dirty="0">
                <a:solidFill>
                  <a:schemeClr val="accent3">
                    <a:lumMod val="25000"/>
                  </a:schemeClr>
                </a:solidFill>
                <a:latin typeface="Abadi"/>
              </a:rPr>
              <a:t>Both groups are located near the coastline. </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Location</a:t>
            </a:r>
          </a:p>
        </p:txBody>
      </p:sp>
      <p:pic>
        <p:nvPicPr>
          <p:cNvPr id="6" name="Picture 5">
            <a:extLst>
              <a:ext uri="{FF2B5EF4-FFF2-40B4-BE49-F238E27FC236}">
                <a16:creationId xmlns:a16="http://schemas.microsoft.com/office/drawing/2014/main" id="{F98230BF-15B2-2833-F5D4-C2FABBE47CA6}"/>
              </a:ext>
            </a:extLst>
          </p:cNvPr>
          <p:cNvPicPr>
            <a:picLocks noChangeAspect="1"/>
          </p:cNvPicPr>
          <p:nvPr/>
        </p:nvPicPr>
        <p:blipFill>
          <a:blip r:embed="rId3"/>
          <a:stretch>
            <a:fillRect/>
          </a:stretch>
        </p:blipFill>
        <p:spPr>
          <a:xfrm>
            <a:off x="2461608" y="1478507"/>
            <a:ext cx="7268783" cy="3452114"/>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17430" y="1963510"/>
            <a:ext cx="10271028" cy="4598411"/>
          </a:xfrm>
          <a:prstGeom prst="rect">
            <a:avLst/>
          </a:prstGeom>
        </p:spPr>
        <p:txBody>
          <a:bodyPr lIns="91440" tIns="45720" rIns="91440" bIns="45720" anchor="t">
            <a:normAutofit lnSpcReduction="10000"/>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spcBef>
                <a:spcPts val="1400"/>
              </a:spcBef>
            </a:pPr>
            <a:r>
              <a:rPr lang="en-US" sz="2400" dirty="0">
                <a:solidFill>
                  <a:schemeClr val="accent3">
                    <a:lumMod val="25000"/>
                  </a:schemeClr>
                </a:solidFill>
                <a:latin typeface="Abadi" panose="020B0604020104020204" pitchFamily="34" charset="0"/>
              </a:rPr>
              <a:t>For the launch site KSC LC-39A we can see the outcomes which are shown in green color if the launch was successful or red if it failed.</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for Launch Sites</a:t>
            </a:r>
          </a:p>
        </p:txBody>
      </p:sp>
      <p:pic>
        <p:nvPicPr>
          <p:cNvPr id="4" name="Picture 3">
            <a:extLst>
              <a:ext uri="{FF2B5EF4-FFF2-40B4-BE49-F238E27FC236}">
                <a16:creationId xmlns:a16="http://schemas.microsoft.com/office/drawing/2014/main" id="{B1B99991-2B5F-8EE5-B3A0-2B8EC4BDF0C8}"/>
              </a:ext>
            </a:extLst>
          </p:cNvPr>
          <p:cNvPicPr>
            <a:picLocks noChangeAspect="1"/>
          </p:cNvPicPr>
          <p:nvPr/>
        </p:nvPicPr>
        <p:blipFill>
          <a:blip r:embed="rId3"/>
          <a:stretch>
            <a:fillRect/>
          </a:stretch>
        </p:blipFill>
        <p:spPr>
          <a:xfrm>
            <a:off x="1984256" y="1369850"/>
            <a:ext cx="8223487" cy="428737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96791"/>
            <a:ext cx="10284677" cy="5022376"/>
          </a:xfrm>
          <a:prstGeom prst="rect">
            <a:avLst/>
          </a:prstGeom>
        </p:spPr>
        <p:txBody>
          <a:bodyPr lIns="91440" tIns="45720" rIns="91440" bIns="45720" anchor="t">
            <a:normAutofit fontScale="92500"/>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For the launch site CCAFS SLC-40 we can calculate in Folium the distance form the launch site to the coastline through the continuous blue line in the map between these points. The distance between these two points is equal to 0.856 meters.</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between two points</a:t>
            </a:r>
          </a:p>
        </p:txBody>
      </p:sp>
      <p:pic>
        <p:nvPicPr>
          <p:cNvPr id="4" name="Picture 3">
            <a:extLst>
              <a:ext uri="{FF2B5EF4-FFF2-40B4-BE49-F238E27FC236}">
                <a16:creationId xmlns:a16="http://schemas.microsoft.com/office/drawing/2014/main" id="{89205F33-CE8B-B8B4-AAFD-F7F32C140776}"/>
              </a:ext>
            </a:extLst>
          </p:cNvPr>
          <p:cNvPicPr>
            <a:picLocks noChangeAspect="1"/>
          </p:cNvPicPr>
          <p:nvPr/>
        </p:nvPicPr>
        <p:blipFill rotWithShape="1">
          <a:blip r:embed="rId3"/>
          <a:srcRect b="1735"/>
          <a:stretch/>
        </p:blipFill>
        <p:spPr>
          <a:xfrm>
            <a:off x="1810816" y="1344426"/>
            <a:ext cx="8570368" cy="405258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10499275" cy="350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a North American company that promotes cost saving rocket launches by reusing the first stage. Through Python and machine learning tools we can take a data set using web scraping to gather information from different launches and analyze it to obtain patterns and get predictions.</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We are looking to determine if the landing of the first stage is successful for the Falcon 9 rocket, if so, we can determine the cost of the launch and provide this useful information to alternate companies that are looking to execute rocket launches whilst saving costs in the process.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47082"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4224517" cy="3811588"/>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a:rPr>
              <a:t>The classification models evaluated were Logistic Regression, SVM, Decision Tree, and KNN.</a:t>
            </a:r>
          </a:p>
          <a:p>
            <a:pPr>
              <a:lnSpc>
                <a:spcPct val="100000"/>
              </a:lnSpc>
              <a:spcBef>
                <a:spcPts val="1400"/>
              </a:spcBef>
            </a:pPr>
            <a:r>
              <a:rPr lang="en-US" sz="2200" dirty="0">
                <a:solidFill>
                  <a:schemeClr val="accent3">
                    <a:lumMod val="25000"/>
                  </a:schemeClr>
                </a:solidFill>
                <a:latin typeface="Abadi" panose="020B0604020104020204" pitchFamily="34" charset="0"/>
              </a:rPr>
              <a:t>The model with the highest classification accuracy is KNN with 100% which is overfitting.</a:t>
            </a:r>
          </a:p>
          <a:p>
            <a:pPr>
              <a:lnSpc>
                <a:spcPct val="100000"/>
              </a:lnSpc>
              <a:spcBef>
                <a:spcPts val="1400"/>
              </a:spcBef>
            </a:pPr>
            <a:r>
              <a:rPr lang="en-US" sz="2200" dirty="0">
                <a:solidFill>
                  <a:schemeClr val="accent3">
                    <a:lumMod val="25000"/>
                  </a:schemeClr>
                </a:solidFill>
                <a:latin typeface="Abadi" panose="020B0604020104020204" pitchFamily="34" charset="0"/>
              </a:rPr>
              <a:t>The next accuracy was equal to 94.4% for the classification models: Logistic Regression and SVM.</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descr="A picture containing text, screenshot, font, line&#10;&#10;Description automatically generated">
            <a:extLst>
              <a:ext uri="{FF2B5EF4-FFF2-40B4-BE49-F238E27FC236}">
                <a16:creationId xmlns:a16="http://schemas.microsoft.com/office/drawing/2014/main" id="{FA0FA733-DEBE-5BD8-EF7D-854008FB729E}"/>
              </a:ext>
            </a:extLst>
          </p:cNvPr>
          <p:cNvPicPr>
            <a:picLocks noChangeAspect="1"/>
          </p:cNvPicPr>
          <p:nvPr/>
        </p:nvPicPr>
        <p:blipFill>
          <a:blip r:embed="rId3"/>
          <a:stretch>
            <a:fillRect/>
          </a:stretch>
        </p:blipFill>
        <p:spPr>
          <a:xfrm>
            <a:off x="4994527" y="1815470"/>
            <a:ext cx="6291084" cy="4078232"/>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325989"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models: Logistic Regression and SVM share the same accuracy and confusion matrix.</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out of the ‘did not land’ prediction there were 5 that didn’t really land from the data we have.</a:t>
            </a:r>
          </a:p>
          <a:p>
            <a:pPr>
              <a:lnSpc>
                <a:spcPct val="100000"/>
              </a:lnSpc>
              <a:spcBef>
                <a:spcPts val="1400"/>
              </a:spcBef>
            </a:pPr>
            <a:r>
              <a:rPr lang="en-US" sz="2200" dirty="0">
                <a:solidFill>
                  <a:schemeClr val="accent3">
                    <a:lumMod val="25000"/>
                  </a:schemeClr>
                </a:solidFill>
                <a:latin typeface="Abadi" panose="020B0604020104020204" pitchFamily="34" charset="0"/>
              </a:rPr>
              <a:t>We can see that out of the ‘land’ prediction there were 12 that actually landed in the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picture containing text, screenshot, diagram&#10;&#10;Description automatically generated">
            <a:extLst>
              <a:ext uri="{FF2B5EF4-FFF2-40B4-BE49-F238E27FC236}">
                <a16:creationId xmlns:a16="http://schemas.microsoft.com/office/drawing/2014/main" id="{274F9F7A-30D1-04DA-1C4D-7B74678BE13D}"/>
              </a:ext>
            </a:extLst>
          </p:cNvPr>
          <p:cNvPicPr>
            <a:picLocks noChangeAspect="1"/>
          </p:cNvPicPr>
          <p:nvPr/>
        </p:nvPicPr>
        <p:blipFill>
          <a:blip r:embed="rId3"/>
          <a:stretch>
            <a:fillRect/>
          </a:stretch>
        </p:blipFill>
        <p:spPr>
          <a:xfrm>
            <a:off x="6291607" y="1883333"/>
            <a:ext cx="4846330" cy="414224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lnSpcReduction="10000"/>
          </a:bodyPr>
          <a:lstStyle/>
          <a:p>
            <a:pPr>
              <a:lnSpc>
                <a:spcPct val="100000"/>
              </a:lnSpc>
              <a:spcBef>
                <a:spcPts val="1400"/>
              </a:spcBef>
            </a:pPr>
            <a:r>
              <a:rPr lang="en-US" sz="2400" dirty="0">
                <a:solidFill>
                  <a:schemeClr val="accent3">
                    <a:lumMod val="25000"/>
                  </a:schemeClr>
                </a:solidFill>
                <a:latin typeface="Abadi" panose="020B0604020104020204" pitchFamily="34" charset="0"/>
              </a:rPr>
              <a:t>Launch sites are located close to coast lines and railways, distanced from cities.</a:t>
            </a:r>
          </a:p>
          <a:p>
            <a:pPr>
              <a:lnSpc>
                <a:spcPct val="100000"/>
              </a:lnSpc>
              <a:spcBef>
                <a:spcPts val="1400"/>
              </a:spcBef>
            </a:pPr>
            <a:r>
              <a:rPr lang="en-US" sz="2400" dirty="0">
                <a:solidFill>
                  <a:schemeClr val="accent3">
                    <a:lumMod val="25000"/>
                  </a:schemeClr>
                </a:solidFill>
                <a:latin typeface="Abadi" panose="020B0604020104020204" pitchFamily="34" charset="0"/>
              </a:rPr>
              <a:t>Orbits </a:t>
            </a:r>
            <a:r>
              <a:rPr lang="es-ES" sz="2400" dirty="0">
                <a:solidFill>
                  <a:schemeClr val="accent3">
                    <a:lumMod val="25000"/>
                  </a:schemeClr>
                </a:solidFill>
                <a:latin typeface="Abadi" panose="020B0604020104020204" pitchFamily="34" charset="0"/>
              </a:rPr>
              <a:t>VLEO, SSO, HEO, GEO and ES-L1</a:t>
            </a:r>
            <a:r>
              <a:rPr lang="en-US" sz="2400" dirty="0">
                <a:solidFill>
                  <a:schemeClr val="accent3">
                    <a:lumMod val="25000"/>
                  </a:schemeClr>
                </a:solidFill>
                <a:latin typeface="Abadi" panose="020B0604020104020204" pitchFamily="34" charset="0"/>
              </a:rPr>
              <a:t> have a higher success rate between 80% and 100%.</a:t>
            </a:r>
          </a:p>
          <a:p>
            <a:pPr>
              <a:lnSpc>
                <a:spcPct val="100000"/>
              </a:lnSpc>
              <a:spcBef>
                <a:spcPts val="1400"/>
              </a:spcBef>
            </a:pPr>
            <a:r>
              <a:rPr lang="en-US" sz="2400" dirty="0">
                <a:solidFill>
                  <a:schemeClr val="accent3">
                    <a:lumMod val="25000"/>
                  </a:schemeClr>
                </a:solidFill>
                <a:latin typeface="Abadi" panose="020B0604020104020204" pitchFamily="34" charset="0"/>
              </a:rPr>
              <a:t>There are no rockets launched for payload mass greater than 10000.</a:t>
            </a:r>
          </a:p>
          <a:p>
            <a:pPr>
              <a:lnSpc>
                <a:spcPct val="100000"/>
              </a:lnSpc>
              <a:spcBef>
                <a:spcPts val="1400"/>
              </a:spcBef>
            </a:pPr>
            <a:r>
              <a:rPr lang="en-US" sz="2400" dirty="0">
                <a:solidFill>
                  <a:schemeClr val="accent3">
                    <a:lumMod val="25000"/>
                  </a:schemeClr>
                </a:solidFill>
                <a:latin typeface="Abadi" panose="020B0604020104020204" pitchFamily="34" charset="0"/>
              </a:rPr>
              <a:t>The success rate since 2013 kept increasing onwards until 2020.</a:t>
            </a:r>
          </a:p>
          <a:p>
            <a:pPr>
              <a:lnSpc>
                <a:spcPct val="100000"/>
              </a:lnSpc>
              <a:spcBef>
                <a:spcPts val="1400"/>
              </a:spcBef>
            </a:pPr>
            <a:r>
              <a:rPr lang="en-US" sz="2400" dirty="0">
                <a:solidFill>
                  <a:schemeClr val="accent3">
                    <a:lumMod val="25000"/>
                  </a:schemeClr>
                </a:solidFill>
                <a:latin typeface="Abadi" panose="020B0604020104020204" pitchFamily="34" charset="0"/>
              </a:rPr>
              <a:t>Machine learning model with the </a:t>
            </a:r>
            <a:r>
              <a:rPr lang="en-US" sz="2400" dirty="0" err="1">
                <a:solidFill>
                  <a:schemeClr val="accent3">
                    <a:lumMod val="25000"/>
                  </a:schemeClr>
                </a:solidFill>
                <a:latin typeface="Abadi" panose="020B0604020104020204" pitchFamily="34" charset="0"/>
              </a:rPr>
              <a:t>Kneighbours</a:t>
            </a:r>
            <a:r>
              <a:rPr lang="en-US" sz="2400" dirty="0">
                <a:solidFill>
                  <a:schemeClr val="accent3">
                    <a:lumMod val="25000"/>
                  </a:schemeClr>
                </a:solidFill>
                <a:latin typeface="Abadi" panose="020B0604020104020204" pitchFamily="34" charset="0"/>
              </a:rPr>
              <a:t> method was found to be overfitting.</a:t>
            </a:r>
          </a:p>
          <a:p>
            <a:pPr>
              <a:lnSpc>
                <a:spcPct val="100000"/>
              </a:lnSpc>
              <a:spcBef>
                <a:spcPts val="1400"/>
              </a:spcBef>
            </a:pPr>
            <a:r>
              <a:rPr lang="en-US" sz="2400" dirty="0">
                <a:solidFill>
                  <a:schemeClr val="accent3">
                    <a:lumMod val="25000"/>
                  </a:schemeClr>
                </a:solidFill>
                <a:latin typeface="Abadi" panose="020B0604020104020204" pitchFamily="34" charset="0"/>
              </a:rPr>
              <a:t>The best machine learning model has an accuracy of 94% with the methods Logistic Regression and SVM.</a:t>
            </a: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GitHub repository: </a:t>
            </a:r>
            <a:r>
              <a:rPr lang="en-US" sz="2200" dirty="0">
                <a:hlinkClick r:id="rId4"/>
              </a:rPr>
              <a:t>Lau397/</a:t>
            </a:r>
            <a:r>
              <a:rPr lang="en-US" sz="2200" dirty="0" err="1">
                <a:hlinkClick r:id="rId4"/>
              </a:rPr>
              <a:t>DataScience_SpaceX</a:t>
            </a:r>
            <a:r>
              <a:rPr lang="en-US" sz="2200" dirty="0">
                <a:hlinkClick r:id="rId4"/>
              </a:rPr>
              <a:t> (github.com)</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45963"/>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gn="just">
              <a:lnSpc>
                <a:spcPct val="120000"/>
              </a:lnSpc>
              <a:spcBef>
                <a:spcPts val="1400"/>
              </a:spcBef>
            </a:pPr>
            <a:r>
              <a:rPr lang="en-US" sz="8800" dirty="0">
                <a:solidFill>
                  <a:schemeClr val="accent3">
                    <a:lumMod val="25000"/>
                  </a:schemeClr>
                </a:solidFill>
                <a:latin typeface="Abadi"/>
              </a:rPr>
              <a:t>Data collection methodology:</a:t>
            </a:r>
          </a:p>
          <a:p>
            <a:pPr lvl="1" algn="just">
              <a:lnSpc>
                <a:spcPct val="120000"/>
              </a:lnSpc>
              <a:spcBef>
                <a:spcPts val="1400"/>
              </a:spcBef>
            </a:pPr>
            <a:r>
              <a:rPr lang="en-US" sz="7600" dirty="0">
                <a:solidFill>
                  <a:schemeClr val="bg2">
                    <a:lumMod val="10000"/>
                  </a:schemeClr>
                </a:solidFill>
                <a:latin typeface="Abadi"/>
              </a:rPr>
              <a:t>The data collection was obtained by making a request to the SpaceX API using Python and then, the Falcon 9 launch record were extracted from Wikipedia through web scrapping using Python the library </a:t>
            </a:r>
            <a:r>
              <a:rPr lang="en-US" sz="7600" dirty="0" err="1">
                <a:solidFill>
                  <a:schemeClr val="bg2">
                    <a:lumMod val="10000"/>
                  </a:schemeClr>
                </a:solidFill>
                <a:latin typeface="Abadi"/>
              </a:rPr>
              <a:t>BeautifulSoup</a:t>
            </a:r>
            <a:endParaRPr lang="en-US" sz="7600" dirty="0">
              <a:solidFill>
                <a:schemeClr val="bg2">
                  <a:lumMod val="10000"/>
                </a:schemeClr>
              </a:solidFill>
              <a:latin typeface="Abadi"/>
            </a:endParaRPr>
          </a:p>
          <a:p>
            <a:pPr algn="just">
              <a:lnSpc>
                <a:spcPct val="120000"/>
              </a:lnSpc>
              <a:spcBef>
                <a:spcPts val="1400"/>
              </a:spcBef>
            </a:pPr>
            <a:r>
              <a:rPr lang="en-US" sz="8800" dirty="0">
                <a:solidFill>
                  <a:schemeClr val="accent3">
                    <a:lumMod val="25000"/>
                  </a:schemeClr>
                </a:solidFill>
                <a:latin typeface="Abadi"/>
              </a:rPr>
              <a:t>Perform data wrangling</a:t>
            </a:r>
          </a:p>
          <a:p>
            <a:pPr lvl="1" algn="just">
              <a:lnSpc>
                <a:spcPct val="120000"/>
              </a:lnSpc>
              <a:spcBef>
                <a:spcPts val="1400"/>
              </a:spcBef>
            </a:pPr>
            <a:r>
              <a:rPr lang="en-US" sz="7600" dirty="0">
                <a:solidFill>
                  <a:schemeClr val="bg2">
                    <a:lumMod val="10000"/>
                  </a:schemeClr>
                </a:solidFill>
                <a:latin typeface="Abadi"/>
              </a:rPr>
              <a:t>To begin with data wrangling missing values were checked and for the numeric column data (</a:t>
            </a:r>
            <a:r>
              <a:rPr lang="en-US" sz="7600" dirty="0" err="1">
                <a:solidFill>
                  <a:schemeClr val="bg2">
                    <a:lumMod val="10000"/>
                  </a:schemeClr>
                </a:solidFill>
                <a:latin typeface="Abadi"/>
              </a:rPr>
              <a:t>PayloadMass</a:t>
            </a:r>
            <a:r>
              <a:rPr lang="en-US" sz="7600" dirty="0">
                <a:solidFill>
                  <a:schemeClr val="bg2">
                    <a:lumMod val="10000"/>
                  </a:schemeClr>
                </a:solidFill>
                <a:latin typeface="Abadi"/>
              </a:rPr>
              <a:t>) the missing values were replace by its respective mean</a:t>
            </a:r>
          </a:p>
          <a:p>
            <a:pPr algn="just">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gn="just">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gn="just">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gn="just">
              <a:lnSpc>
                <a:spcPct val="120000"/>
              </a:lnSpc>
              <a:spcBef>
                <a:spcPts val="1400"/>
              </a:spcBef>
            </a:pPr>
            <a:r>
              <a:rPr lang="en-US" sz="7200" dirty="0">
                <a:solidFill>
                  <a:schemeClr val="bg2">
                    <a:lumMod val="10000"/>
                  </a:schemeClr>
                </a:solidFill>
                <a:latin typeface="Abadi"/>
              </a:rPr>
              <a:t>Logistic Regression, SVM, Decision Tree, KNN were implemented</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802" y="1488399"/>
            <a:ext cx="3403903" cy="4754789"/>
          </a:xfrm>
          <a:prstGeom prst="rect">
            <a:avLst/>
          </a:prstGeom>
        </p:spPr>
        <p:txBody>
          <a:bodyPr/>
          <a:lstStyle/>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200" dirty="0">
                <a:solidFill>
                  <a:schemeClr val="accent3">
                    <a:lumMod val="25000"/>
                  </a:schemeClr>
                </a:solidFill>
                <a:latin typeface="Abadi" panose="020B0604020104020204" pitchFamily="34" charset="0"/>
              </a:rPr>
              <a:t>The datasets were collected by making a request to SpaceX’s API through Python and using the respective URL. After this, data cleaning and data wrangling was done.</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steps in the flowchart sum up this part of the process.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Oval 2">
            <a:extLst>
              <a:ext uri="{FF2B5EF4-FFF2-40B4-BE49-F238E27FC236}">
                <a16:creationId xmlns:a16="http://schemas.microsoft.com/office/drawing/2014/main" id="{9F70AB3E-1B3A-416C-6945-DDC2B86F3E0A}"/>
              </a:ext>
            </a:extLst>
          </p:cNvPr>
          <p:cNvSpPr/>
          <p:nvPr/>
        </p:nvSpPr>
        <p:spPr>
          <a:xfrm>
            <a:off x="8369038" y="1395848"/>
            <a:ext cx="1371599" cy="5962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Collection</a:t>
            </a:r>
          </a:p>
        </p:txBody>
      </p:sp>
      <p:sp>
        <p:nvSpPr>
          <p:cNvPr id="4" name="Rectangle: Rounded Corners 3">
            <a:extLst>
              <a:ext uri="{FF2B5EF4-FFF2-40B4-BE49-F238E27FC236}">
                <a16:creationId xmlns:a16="http://schemas.microsoft.com/office/drawing/2014/main" id="{DFEB5858-DB26-977E-860A-C467294D15A2}"/>
              </a:ext>
            </a:extLst>
          </p:cNvPr>
          <p:cNvSpPr/>
          <p:nvPr/>
        </p:nvSpPr>
        <p:spPr>
          <a:xfrm>
            <a:off x="8104678" y="2241575"/>
            <a:ext cx="1900319"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request to SpaceX API</a:t>
            </a:r>
          </a:p>
        </p:txBody>
      </p:sp>
      <p:sp>
        <p:nvSpPr>
          <p:cNvPr id="8" name="Rectangle: Rounded Corners 7">
            <a:extLst>
              <a:ext uri="{FF2B5EF4-FFF2-40B4-BE49-F238E27FC236}">
                <a16:creationId xmlns:a16="http://schemas.microsoft.com/office/drawing/2014/main" id="{F86D87BA-66E9-DE62-0732-294664D04AA5}"/>
              </a:ext>
            </a:extLst>
          </p:cNvPr>
          <p:cNvSpPr/>
          <p:nvPr/>
        </p:nvSpPr>
        <p:spPr>
          <a:xfrm>
            <a:off x="9433702" y="4454453"/>
            <a:ext cx="1179870" cy="5490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cleaning</a:t>
            </a:r>
          </a:p>
        </p:txBody>
      </p:sp>
      <p:sp>
        <p:nvSpPr>
          <p:cNvPr id="9" name="Rectangle: Rounded Corners 8">
            <a:extLst>
              <a:ext uri="{FF2B5EF4-FFF2-40B4-BE49-F238E27FC236}">
                <a16:creationId xmlns:a16="http://schemas.microsoft.com/office/drawing/2014/main" id="{3BE434CF-C8CD-CAAA-F7AA-7829FD491A45}"/>
              </a:ext>
            </a:extLst>
          </p:cNvPr>
          <p:cNvSpPr/>
          <p:nvPr/>
        </p:nvSpPr>
        <p:spPr>
          <a:xfrm>
            <a:off x="9433702" y="5611918"/>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wrangling</a:t>
            </a:r>
          </a:p>
        </p:txBody>
      </p:sp>
      <p:cxnSp>
        <p:nvCxnSpPr>
          <p:cNvPr id="11" name="Straight Arrow Connector 10">
            <a:extLst>
              <a:ext uri="{FF2B5EF4-FFF2-40B4-BE49-F238E27FC236}">
                <a16:creationId xmlns:a16="http://schemas.microsoft.com/office/drawing/2014/main" id="{BE6588F7-B4DB-64AC-AC04-9CB179BED8EE}"/>
              </a:ext>
            </a:extLst>
          </p:cNvPr>
          <p:cNvCxnSpPr>
            <a:cxnSpLocks/>
            <a:stCxn id="3" idx="4"/>
            <a:endCxn id="4" idx="0"/>
          </p:cNvCxnSpPr>
          <p:nvPr/>
        </p:nvCxnSpPr>
        <p:spPr>
          <a:xfrm>
            <a:off x="9054838" y="1992051"/>
            <a:ext cx="0" cy="249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432ACEC-B174-BCEA-AE77-1A56AB38F363}"/>
              </a:ext>
            </a:extLst>
          </p:cNvPr>
          <p:cNvCxnSpPr>
            <a:cxnSpLocks/>
            <a:stCxn id="71" idx="3"/>
            <a:endCxn id="8" idx="1"/>
          </p:cNvCxnSpPr>
          <p:nvPr/>
        </p:nvCxnSpPr>
        <p:spPr>
          <a:xfrm flipV="1">
            <a:off x="9036971" y="4728978"/>
            <a:ext cx="396731" cy="8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64ED39-8E17-3E52-E8EA-1736226F7012}"/>
              </a:ext>
            </a:extLst>
          </p:cNvPr>
          <p:cNvCxnSpPr>
            <a:cxnSpLocks/>
            <a:stCxn id="8" idx="2"/>
            <a:endCxn id="9" idx="0"/>
          </p:cNvCxnSpPr>
          <p:nvPr/>
        </p:nvCxnSpPr>
        <p:spPr>
          <a:xfrm flipH="1">
            <a:off x="10020147" y="5003502"/>
            <a:ext cx="3490" cy="6084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Flowchart: Connector 22">
            <a:extLst>
              <a:ext uri="{FF2B5EF4-FFF2-40B4-BE49-F238E27FC236}">
                <a16:creationId xmlns:a16="http://schemas.microsoft.com/office/drawing/2014/main" id="{D9644A80-313C-7389-30C0-8E3A3BB3CCB8}"/>
              </a:ext>
            </a:extLst>
          </p:cNvPr>
          <p:cNvSpPr/>
          <p:nvPr/>
        </p:nvSpPr>
        <p:spPr>
          <a:xfrm>
            <a:off x="4437332" y="5655364"/>
            <a:ext cx="1100199" cy="779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collected</a:t>
            </a:r>
          </a:p>
        </p:txBody>
      </p:sp>
      <p:sp>
        <p:nvSpPr>
          <p:cNvPr id="45" name="Rectangle: Rounded Corners 44">
            <a:extLst>
              <a:ext uri="{FF2B5EF4-FFF2-40B4-BE49-F238E27FC236}">
                <a16:creationId xmlns:a16="http://schemas.microsoft.com/office/drawing/2014/main" id="{03188E5D-4969-02FD-66BA-3FBBEA883782}"/>
              </a:ext>
            </a:extLst>
          </p:cNvPr>
          <p:cNvSpPr/>
          <p:nvPr/>
        </p:nvSpPr>
        <p:spPr>
          <a:xfrm>
            <a:off x="8306577" y="2771482"/>
            <a:ext cx="1496522"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response code:</a:t>
            </a:r>
          </a:p>
        </p:txBody>
      </p:sp>
      <p:sp>
        <p:nvSpPr>
          <p:cNvPr id="46" name="Flowchart: Decision 45">
            <a:extLst>
              <a:ext uri="{FF2B5EF4-FFF2-40B4-BE49-F238E27FC236}">
                <a16:creationId xmlns:a16="http://schemas.microsoft.com/office/drawing/2014/main" id="{E6B275B0-4973-F90F-959C-A17602BD8805}"/>
              </a:ext>
            </a:extLst>
          </p:cNvPr>
          <p:cNvSpPr/>
          <p:nvPr/>
        </p:nvSpPr>
        <p:spPr>
          <a:xfrm>
            <a:off x="8527018" y="3322262"/>
            <a:ext cx="1054118" cy="783911"/>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it 200?</a:t>
            </a:r>
          </a:p>
        </p:txBody>
      </p:sp>
      <p:cxnSp>
        <p:nvCxnSpPr>
          <p:cNvPr id="48" name="Straight Arrow Connector 47">
            <a:extLst>
              <a:ext uri="{FF2B5EF4-FFF2-40B4-BE49-F238E27FC236}">
                <a16:creationId xmlns:a16="http://schemas.microsoft.com/office/drawing/2014/main" id="{BB371866-E0BD-DEEF-5C92-8CDEE05F4791}"/>
              </a:ext>
            </a:extLst>
          </p:cNvPr>
          <p:cNvCxnSpPr>
            <a:cxnSpLocks/>
            <a:stCxn id="4" idx="2"/>
            <a:endCxn id="45" idx="0"/>
          </p:cNvCxnSpPr>
          <p:nvPr/>
        </p:nvCxnSpPr>
        <p:spPr>
          <a:xfrm>
            <a:off x="9054838" y="2579931"/>
            <a:ext cx="0" cy="191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98D703F9-05F9-3E62-9F36-BA7D1B46D0DA}"/>
              </a:ext>
            </a:extLst>
          </p:cNvPr>
          <p:cNvCxnSpPr>
            <a:cxnSpLocks/>
            <a:stCxn id="45" idx="2"/>
            <a:endCxn id="46" idx="0"/>
          </p:cNvCxnSpPr>
          <p:nvPr/>
        </p:nvCxnSpPr>
        <p:spPr>
          <a:xfrm flipH="1">
            <a:off x="9054077" y="3109838"/>
            <a:ext cx="761" cy="212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E0797717-2195-1C34-B613-145D4A0AF83A}"/>
              </a:ext>
            </a:extLst>
          </p:cNvPr>
          <p:cNvCxnSpPr>
            <a:cxnSpLocks/>
            <a:stCxn id="46" idx="3"/>
            <a:endCxn id="4" idx="3"/>
          </p:cNvCxnSpPr>
          <p:nvPr/>
        </p:nvCxnSpPr>
        <p:spPr>
          <a:xfrm flipV="1">
            <a:off x="9581136" y="2410753"/>
            <a:ext cx="423861" cy="1303465"/>
          </a:xfrm>
          <a:prstGeom prst="bentConnector3">
            <a:avLst>
              <a:gd name="adj1" fmla="val 153933"/>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C14B139C-7A99-CDA2-C4C6-9A9CC06B664A}"/>
              </a:ext>
            </a:extLst>
          </p:cNvPr>
          <p:cNvSpPr txBox="1"/>
          <p:nvPr/>
        </p:nvSpPr>
        <p:spPr>
          <a:xfrm>
            <a:off x="9581136" y="3429000"/>
            <a:ext cx="795835" cy="307777"/>
          </a:xfrm>
          <a:prstGeom prst="rect">
            <a:avLst/>
          </a:prstGeom>
          <a:noFill/>
        </p:spPr>
        <p:txBody>
          <a:bodyPr wrap="square" rtlCol="0">
            <a:spAutoFit/>
          </a:bodyPr>
          <a:lstStyle/>
          <a:p>
            <a:r>
              <a:rPr lang="en-US" sz="1400" dirty="0"/>
              <a:t>No</a:t>
            </a:r>
          </a:p>
        </p:txBody>
      </p:sp>
      <p:cxnSp>
        <p:nvCxnSpPr>
          <p:cNvPr id="62" name="Straight Arrow Connector 61">
            <a:extLst>
              <a:ext uri="{FF2B5EF4-FFF2-40B4-BE49-F238E27FC236}">
                <a16:creationId xmlns:a16="http://schemas.microsoft.com/office/drawing/2014/main" id="{ADCE0A87-3D02-CBED-F596-E2F3115FA660}"/>
              </a:ext>
            </a:extLst>
          </p:cNvPr>
          <p:cNvCxnSpPr>
            <a:cxnSpLocks/>
            <a:stCxn id="46" idx="1"/>
            <a:endCxn id="64" idx="3"/>
          </p:cNvCxnSpPr>
          <p:nvPr/>
        </p:nvCxnSpPr>
        <p:spPr>
          <a:xfrm flipH="1">
            <a:off x="7190950" y="3714218"/>
            <a:ext cx="1336068" cy="22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Rectangle: Rounded Corners 63">
            <a:extLst>
              <a:ext uri="{FF2B5EF4-FFF2-40B4-BE49-F238E27FC236}">
                <a16:creationId xmlns:a16="http://schemas.microsoft.com/office/drawing/2014/main" id="{7BD8A3C6-BD1A-7784-B6AA-B73B25FBCD3F}"/>
              </a:ext>
            </a:extLst>
          </p:cNvPr>
          <p:cNvSpPr/>
          <p:nvPr/>
        </p:nvSpPr>
        <p:spPr>
          <a:xfrm>
            <a:off x="5694428" y="3398597"/>
            <a:ext cx="1496522" cy="6763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Successful request. Continue to decode</a:t>
            </a:r>
          </a:p>
        </p:txBody>
      </p:sp>
      <p:sp>
        <p:nvSpPr>
          <p:cNvPr id="68" name="TextBox 67">
            <a:extLst>
              <a:ext uri="{FF2B5EF4-FFF2-40B4-BE49-F238E27FC236}">
                <a16:creationId xmlns:a16="http://schemas.microsoft.com/office/drawing/2014/main" id="{F25B6532-98F6-B0DB-781A-8243336C5F04}"/>
              </a:ext>
            </a:extLst>
          </p:cNvPr>
          <p:cNvSpPr txBox="1"/>
          <p:nvPr/>
        </p:nvSpPr>
        <p:spPr>
          <a:xfrm>
            <a:off x="8067591" y="3449177"/>
            <a:ext cx="795835" cy="307777"/>
          </a:xfrm>
          <a:prstGeom prst="rect">
            <a:avLst/>
          </a:prstGeom>
          <a:noFill/>
        </p:spPr>
        <p:txBody>
          <a:bodyPr wrap="square" rtlCol="0">
            <a:spAutoFit/>
          </a:bodyPr>
          <a:lstStyle/>
          <a:p>
            <a:r>
              <a:rPr lang="en-US" sz="1400" dirty="0"/>
              <a:t>Yes</a:t>
            </a:r>
          </a:p>
        </p:txBody>
      </p:sp>
      <p:sp>
        <p:nvSpPr>
          <p:cNvPr id="69" name="Rectangle: Rounded Corners 68">
            <a:extLst>
              <a:ext uri="{FF2B5EF4-FFF2-40B4-BE49-F238E27FC236}">
                <a16:creationId xmlns:a16="http://schemas.microsoft.com/office/drawing/2014/main" id="{4535EB23-DEFF-443D-C993-91164286A651}"/>
              </a:ext>
            </a:extLst>
          </p:cNvPr>
          <p:cNvSpPr/>
          <p:nvPr/>
        </p:nvSpPr>
        <p:spPr>
          <a:xfrm>
            <a:off x="5694429" y="4427223"/>
            <a:ext cx="1496522" cy="63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Decode the response content as a </a:t>
            </a:r>
            <a:r>
              <a:rPr lang="en-US" sz="1200" dirty="0" err="1"/>
              <a:t>Json</a:t>
            </a:r>
            <a:r>
              <a:rPr lang="en-US" sz="1200" dirty="0"/>
              <a:t> file</a:t>
            </a:r>
          </a:p>
        </p:txBody>
      </p:sp>
      <p:sp>
        <p:nvSpPr>
          <p:cNvPr id="71" name="Rectangle: Rounded Corners 70">
            <a:extLst>
              <a:ext uri="{FF2B5EF4-FFF2-40B4-BE49-F238E27FC236}">
                <a16:creationId xmlns:a16="http://schemas.microsoft.com/office/drawing/2014/main" id="{E760AC1B-8DF0-AB31-A232-4B3CCAC95BDD}"/>
              </a:ext>
            </a:extLst>
          </p:cNvPr>
          <p:cNvSpPr/>
          <p:nvPr/>
        </p:nvSpPr>
        <p:spPr>
          <a:xfrm>
            <a:off x="7540449" y="4438199"/>
            <a:ext cx="1496522" cy="5991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Turn the </a:t>
            </a:r>
            <a:r>
              <a:rPr lang="en-US" sz="1200" dirty="0" err="1"/>
              <a:t>Json</a:t>
            </a:r>
            <a:r>
              <a:rPr lang="en-US" sz="1200" dirty="0"/>
              <a:t> file into a Pandas </a:t>
            </a:r>
            <a:r>
              <a:rPr lang="en-US" sz="1200" dirty="0" err="1"/>
              <a:t>dataframe</a:t>
            </a:r>
            <a:endParaRPr lang="en-US" sz="1200" dirty="0"/>
          </a:p>
        </p:txBody>
      </p:sp>
      <p:cxnSp>
        <p:nvCxnSpPr>
          <p:cNvPr id="82" name="Straight Arrow Connector 81">
            <a:extLst>
              <a:ext uri="{FF2B5EF4-FFF2-40B4-BE49-F238E27FC236}">
                <a16:creationId xmlns:a16="http://schemas.microsoft.com/office/drawing/2014/main" id="{0AA4A6BF-48E9-B2E8-A64F-8F3C9F28B185}"/>
              </a:ext>
            </a:extLst>
          </p:cNvPr>
          <p:cNvCxnSpPr>
            <a:cxnSpLocks/>
            <a:stCxn id="64" idx="2"/>
            <a:endCxn id="69" idx="0"/>
          </p:cNvCxnSpPr>
          <p:nvPr/>
        </p:nvCxnSpPr>
        <p:spPr>
          <a:xfrm>
            <a:off x="6442689" y="4074957"/>
            <a:ext cx="1" cy="352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113CF654-F1F9-5850-00CE-3991348DA34E}"/>
              </a:ext>
            </a:extLst>
          </p:cNvPr>
          <p:cNvCxnSpPr>
            <a:cxnSpLocks/>
            <a:stCxn id="69" idx="3"/>
            <a:endCxn id="71" idx="1"/>
          </p:cNvCxnSpPr>
          <p:nvPr/>
        </p:nvCxnSpPr>
        <p:spPr>
          <a:xfrm flipV="1">
            <a:off x="7190951" y="4737770"/>
            <a:ext cx="349498" cy="50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6" name="Flowchart: Decision 105">
            <a:extLst>
              <a:ext uri="{FF2B5EF4-FFF2-40B4-BE49-F238E27FC236}">
                <a16:creationId xmlns:a16="http://schemas.microsoft.com/office/drawing/2014/main" id="{3C7AFFBD-E700-9D68-6AC1-5366DDC5B088}"/>
              </a:ext>
            </a:extLst>
          </p:cNvPr>
          <p:cNvSpPr/>
          <p:nvPr/>
        </p:nvSpPr>
        <p:spPr>
          <a:xfrm>
            <a:off x="7761650" y="5297562"/>
            <a:ext cx="1293187" cy="114368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there any missing data?</a:t>
            </a:r>
          </a:p>
        </p:txBody>
      </p:sp>
      <p:cxnSp>
        <p:nvCxnSpPr>
          <p:cNvPr id="109" name="Straight Arrow Connector 108">
            <a:extLst>
              <a:ext uri="{FF2B5EF4-FFF2-40B4-BE49-F238E27FC236}">
                <a16:creationId xmlns:a16="http://schemas.microsoft.com/office/drawing/2014/main" id="{42BA1BB2-6977-994F-FFEB-F54C68610FF5}"/>
              </a:ext>
            </a:extLst>
          </p:cNvPr>
          <p:cNvCxnSpPr>
            <a:cxnSpLocks/>
            <a:stCxn id="9" idx="1"/>
            <a:endCxn id="106" idx="3"/>
          </p:cNvCxnSpPr>
          <p:nvPr/>
        </p:nvCxnSpPr>
        <p:spPr>
          <a:xfrm flipH="1">
            <a:off x="9054837" y="5869403"/>
            <a:ext cx="3788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Rectangle: Rounded Corners 110">
            <a:extLst>
              <a:ext uri="{FF2B5EF4-FFF2-40B4-BE49-F238E27FC236}">
                <a16:creationId xmlns:a16="http://schemas.microsoft.com/office/drawing/2014/main" id="{90A36491-B52D-FF2B-5F21-9D36557D3CD8}"/>
              </a:ext>
            </a:extLst>
          </p:cNvPr>
          <p:cNvSpPr/>
          <p:nvPr/>
        </p:nvSpPr>
        <p:spPr>
          <a:xfrm>
            <a:off x="5988877" y="5319906"/>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Replace with mean value</a:t>
            </a:r>
          </a:p>
        </p:txBody>
      </p:sp>
      <p:sp>
        <p:nvSpPr>
          <p:cNvPr id="112" name="Rectangle: Rounded Corners 111">
            <a:extLst>
              <a:ext uri="{FF2B5EF4-FFF2-40B4-BE49-F238E27FC236}">
                <a16:creationId xmlns:a16="http://schemas.microsoft.com/office/drawing/2014/main" id="{258030B2-92CE-A9B5-4CDF-1D31C13CA91D}"/>
              </a:ext>
            </a:extLst>
          </p:cNvPr>
          <p:cNvSpPr/>
          <p:nvPr/>
        </p:nvSpPr>
        <p:spPr>
          <a:xfrm>
            <a:off x="5988876" y="6183759"/>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Continue with data wrangling</a:t>
            </a:r>
          </a:p>
        </p:txBody>
      </p:sp>
      <p:cxnSp>
        <p:nvCxnSpPr>
          <p:cNvPr id="124" name="Connector: Elbow 123">
            <a:extLst>
              <a:ext uri="{FF2B5EF4-FFF2-40B4-BE49-F238E27FC236}">
                <a16:creationId xmlns:a16="http://schemas.microsoft.com/office/drawing/2014/main" id="{5D9B4A03-EEDD-D09E-5EEB-684021444B43}"/>
              </a:ext>
            </a:extLst>
          </p:cNvPr>
          <p:cNvCxnSpPr>
            <a:cxnSpLocks/>
            <a:stCxn id="106" idx="2"/>
            <a:endCxn id="112" idx="3"/>
          </p:cNvCxnSpPr>
          <p:nvPr/>
        </p:nvCxnSpPr>
        <p:spPr>
          <a:xfrm rot="5400000">
            <a:off x="7785005" y="5818005"/>
            <a:ext cx="12700" cy="1246479"/>
          </a:xfrm>
          <a:prstGeom prst="bentConnector4">
            <a:avLst>
              <a:gd name="adj1" fmla="val 1414268"/>
              <a:gd name="adj2" fmla="val 7855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1" name="Connector: Elbow 130">
            <a:extLst>
              <a:ext uri="{FF2B5EF4-FFF2-40B4-BE49-F238E27FC236}">
                <a16:creationId xmlns:a16="http://schemas.microsoft.com/office/drawing/2014/main" id="{A2A6A1A1-9BA7-99DB-FE1B-E9FFF0703243}"/>
              </a:ext>
            </a:extLst>
          </p:cNvPr>
          <p:cNvCxnSpPr>
            <a:cxnSpLocks/>
            <a:stCxn id="106" idx="1"/>
            <a:endCxn id="111" idx="3"/>
          </p:cNvCxnSpPr>
          <p:nvPr/>
        </p:nvCxnSpPr>
        <p:spPr>
          <a:xfrm rot="10800000">
            <a:off x="7161766" y="5577391"/>
            <a:ext cx="599884" cy="29201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0" name="Connector: Elbow 139">
            <a:extLst>
              <a:ext uri="{FF2B5EF4-FFF2-40B4-BE49-F238E27FC236}">
                <a16:creationId xmlns:a16="http://schemas.microsoft.com/office/drawing/2014/main" id="{63298DE7-AC1D-FFD7-C44A-57C7D3BB7ACB}"/>
              </a:ext>
            </a:extLst>
          </p:cNvPr>
          <p:cNvCxnSpPr>
            <a:cxnSpLocks/>
            <a:stCxn id="111" idx="1"/>
            <a:endCxn id="23" idx="6"/>
          </p:cNvCxnSpPr>
          <p:nvPr/>
        </p:nvCxnSpPr>
        <p:spPr>
          <a:xfrm rot="10800000" flipV="1">
            <a:off x="5537531" y="5577391"/>
            <a:ext cx="451346" cy="46773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3" name="Connector: Elbow 142">
            <a:extLst>
              <a:ext uri="{FF2B5EF4-FFF2-40B4-BE49-F238E27FC236}">
                <a16:creationId xmlns:a16="http://schemas.microsoft.com/office/drawing/2014/main" id="{A465FD74-B82B-EDDA-1192-84303BD192DF}"/>
              </a:ext>
            </a:extLst>
          </p:cNvPr>
          <p:cNvCxnSpPr>
            <a:cxnSpLocks/>
            <a:stCxn id="112" idx="1"/>
            <a:endCxn id="23" idx="6"/>
          </p:cNvCxnSpPr>
          <p:nvPr/>
        </p:nvCxnSpPr>
        <p:spPr>
          <a:xfrm rot="10800000">
            <a:off x="5537532" y="6045130"/>
            <a:ext cx="451345" cy="39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TextBox 144">
            <a:extLst>
              <a:ext uri="{FF2B5EF4-FFF2-40B4-BE49-F238E27FC236}">
                <a16:creationId xmlns:a16="http://schemas.microsoft.com/office/drawing/2014/main" id="{D8935A6E-DBAF-06EB-323E-B1D9DB7F19B8}"/>
              </a:ext>
            </a:extLst>
          </p:cNvPr>
          <p:cNvSpPr txBox="1"/>
          <p:nvPr/>
        </p:nvSpPr>
        <p:spPr>
          <a:xfrm>
            <a:off x="7454188" y="5577390"/>
            <a:ext cx="795835" cy="307777"/>
          </a:xfrm>
          <a:prstGeom prst="rect">
            <a:avLst/>
          </a:prstGeom>
          <a:noFill/>
        </p:spPr>
        <p:txBody>
          <a:bodyPr wrap="square" rtlCol="0">
            <a:spAutoFit/>
          </a:bodyPr>
          <a:lstStyle/>
          <a:p>
            <a:r>
              <a:rPr lang="en-US" sz="1400" dirty="0"/>
              <a:t>Yes</a:t>
            </a:r>
          </a:p>
        </p:txBody>
      </p:sp>
      <p:sp>
        <p:nvSpPr>
          <p:cNvPr id="146" name="TextBox 145">
            <a:extLst>
              <a:ext uri="{FF2B5EF4-FFF2-40B4-BE49-F238E27FC236}">
                <a16:creationId xmlns:a16="http://schemas.microsoft.com/office/drawing/2014/main" id="{0A417E9C-3979-F921-83E5-85EDB110C7EE}"/>
              </a:ext>
            </a:extLst>
          </p:cNvPr>
          <p:cNvSpPr txBox="1"/>
          <p:nvPr/>
        </p:nvSpPr>
        <p:spPr>
          <a:xfrm>
            <a:off x="7464744" y="6363296"/>
            <a:ext cx="795835" cy="307777"/>
          </a:xfrm>
          <a:prstGeom prst="rect">
            <a:avLst/>
          </a:prstGeom>
          <a:noFill/>
        </p:spPr>
        <p:txBody>
          <a:bodyPr wrap="square" rtlCol="0">
            <a:spAutoFit/>
          </a:bodyPr>
          <a:lstStyle/>
          <a:p>
            <a:r>
              <a:rPr lang="en-US" sz="1400" dirty="0"/>
              <a:t>No</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196443" y="1355849"/>
            <a:ext cx="7174820" cy="480002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3230" y="5910019"/>
            <a:ext cx="10348004" cy="702458"/>
          </a:xfrm>
          <a:prstGeom prst="rect">
            <a:avLst/>
          </a:prstGeom>
        </p:spPr>
        <p:txBody>
          <a:bodyPr vert="horz" lIns="91440" tIns="45720" rIns="91440" bIns="45720" rtlCol="0" anchor="t">
            <a:normAutofit fontScale="47500" lnSpcReduction="20000"/>
          </a:bodyPr>
          <a:lstStyle/>
          <a:p>
            <a:pPr marL="0" indent="0">
              <a:lnSpc>
                <a:spcPct val="100000"/>
              </a:lnSpc>
              <a:spcBef>
                <a:spcPts val="1400"/>
              </a:spcBef>
              <a:buNone/>
            </a:pPr>
            <a:endParaRPr lang="en-US" sz="3400" dirty="0">
              <a:solidFill>
                <a:schemeClr val="accent3">
                  <a:lumMod val="25000"/>
                </a:schemeClr>
              </a:solidFill>
              <a:latin typeface="Abadi"/>
            </a:endParaRPr>
          </a:p>
          <a:p>
            <a:pPr>
              <a:lnSpc>
                <a:spcPct val="100000"/>
              </a:lnSpc>
              <a:spcBef>
                <a:spcPts val="1400"/>
              </a:spcBef>
            </a:pPr>
            <a:r>
              <a:rPr lang="en-US" sz="3400" dirty="0">
                <a:solidFill>
                  <a:schemeClr val="accent3">
                    <a:lumMod val="25000"/>
                  </a:schemeClr>
                </a:solidFill>
                <a:latin typeface="Abadi" panose="020B0604020104020204" pitchFamily="34" charset="0"/>
              </a:rPr>
              <a:t>The GitHub URL of the completed SpaceX API calls notebook</a:t>
            </a:r>
            <a:r>
              <a:rPr lang="en-US" sz="3400" dirty="0">
                <a:solidFill>
                  <a:schemeClr val="bg2">
                    <a:lumMod val="10000"/>
                  </a:schemeClr>
                </a:solidFill>
                <a:latin typeface="Abadi" panose="020B0604020104020204" pitchFamily="34" charset="0"/>
              </a:rPr>
              <a:t> is available at: </a:t>
            </a:r>
            <a:r>
              <a:rPr lang="en-US" sz="3400" u="sng" dirty="0">
                <a:solidFill>
                  <a:srgbClr val="1C7DDB"/>
                </a:solidFill>
                <a:latin typeface="Abadi" panose="020B0604020104020204" pitchFamily="34" charset="0"/>
              </a:rPr>
              <a:t>https://tinyurl.com/96kjewaf</a:t>
            </a:r>
            <a:endParaRPr lang="en-US" sz="3400" u="sng"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Oval 1">
            <a:extLst>
              <a:ext uri="{FF2B5EF4-FFF2-40B4-BE49-F238E27FC236}">
                <a16:creationId xmlns:a16="http://schemas.microsoft.com/office/drawing/2014/main" id="{4D0CD4BF-FDD6-128A-5899-ED39244068F9}"/>
              </a:ext>
            </a:extLst>
          </p:cNvPr>
          <p:cNvSpPr/>
          <p:nvPr/>
        </p:nvSpPr>
        <p:spPr>
          <a:xfrm>
            <a:off x="7049067" y="1534886"/>
            <a:ext cx="1469571" cy="8654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Data Collection: </a:t>
            </a:r>
            <a:r>
              <a:rPr lang="en-US" sz="1400" dirty="0">
                <a:solidFill>
                  <a:schemeClr val="bg1"/>
                </a:solidFill>
                <a:latin typeface="Abadi"/>
              </a:rPr>
              <a:t>SpaceX API</a:t>
            </a:r>
            <a:endParaRPr lang="en-US" sz="1400" dirty="0">
              <a:solidFill>
                <a:schemeClr val="bg1"/>
              </a:solidFill>
            </a:endParaRPr>
          </a:p>
        </p:txBody>
      </p:sp>
      <p:sp>
        <p:nvSpPr>
          <p:cNvPr id="7" name="Flowchart: Alternate Process 6">
            <a:extLst>
              <a:ext uri="{FF2B5EF4-FFF2-40B4-BE49-F238E27FC236}">
                <a16:creationId xmlns:a16="http://schemas.microsoft.com/office/drawing/2014/main" id="{CE9A226F-9FA3-D62C-A351-A15E6AB04449}"/>
              </a:ext>
            </a:extLst>
          </p:cNvPr>
          <p:cNvSpPr/>
          <p:nvPr/>
        </p:nvSpPr>
        <p:spPr>
          <a:xfrm>
            <a:off x="6969861" y="2627747"/>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a:t>
            </a:r>
            <a:r>
              <a:rPr lang="en-US" sz="1400" b="1" dirty="0"/>
              <a:t>requests</a:t>
            </a:r>
            <a:endParaRPr lang="en-US" sz="1400" dirty="0"/>
          </a:p>
        </p:txBody>
      </p:sp>
      <p:sp>
        <p:nvSpPr>
          <p:cNvPr id="8" name="TextBox 7">
            <a:extLst>
              <a:ext uri="{FF2B5EF4-FFF2-40B4-BE49-F238E27FC236}">
                <a16:creationId xmlns:a16="http://schemas.microsoft.com/office/drawing/2014/main" id="{6A60B729-DCB7-B206-9CF6-521DA74E9409}"/>
              </a:ext>
            </a:extLst>
          </p:cNvPr>
          <p:cNvSpPr txBox="1"/>
          <p:nvPr/>
        </p:nvSpPr>
        <p:spPr>
          <a:xfrm>
            <a:off x="820739" y="1534886"/>
            <a:ext cx="3288995" cy="5370701"/>
          </a:xfrm>
          <a:prstGeom prst="rect">
            <a:avLst/>
          </a:prstGeom>
          <a:noFill/>
        </p:spPr>
        <p:txBody>
          <a:bodyPr wrap="square" rtlCol="0">
            <a:spAutoFit/>
          </a:bodyPr>
          <a:lstStyle/>
          <a:p>
            <a:pPr marL="342900" indent="-342900" algn="just">
              <a:buFont typeface="+mj-lt"/>
              <a:buAutoNum type="arabicPeriod"/>
            </a:pPr>
            <a:r>
              <a:rPr lang="en-US" sz="1700" dirty="0"/>
              <a:t>Load requests library, that will make HTTP requests to get the data from the API + Pandas/NumPy </a:t>
            </a:r>
          </a:p>
          <a:p>
            <a:pPr marL="342900" indent="-342900" algn="just">
              <a:buFont typeface="+mj-lt"/>
              <a:buAutoNum type="arabicPeriod"/>
            </a:pPr>
            <a:r>
              <a:rPr lang="en-US" sz="1700" dirty="0"/>
              <a:t>Get the URL and call the API where data is available</a:t>
            </a:r>
          </a:p>
          <a:p>
            <a:pPr marL="342900" indent="-342900" algn="just">
              <a:buFont typeface="+mj-lt"/>
              <a:buAutoNum type="arabicPeriod"/>
            </a:pPr>
            <a:r>
              <a:rPr lang="en-US" sz="1700" dirty="0"/>
              <a:t>200 means the request was successful</a:t>
            </a:r>
          </a:p>
          <a:p>
            <a:pPr marL="342900" indent="-342900" algn="just">
              <a:buFont typeface="+mj-lt"/>
              <a:buAutoNum type="arabicPeriod"/>
            </a:pPr>
            <a:r>
              <a:rPr lang="en-US" sz="1700" dirty="0"/>
              <a:t>Check the content obtained</a:t>
            </a:r>
          </a:p>
          <a:p>
            <a:pPr marL="342900" indent="-342900" algn="just">
              <a:buFont typeface="+mj-lt"/>
              <a:buAutoNum type="arabicPeriod"/>
            </a:pPr>
            <a:r>
              <a:rPr lang="en-US" sz="1700" dirty="0"/>
              <a:t>Convert the successful response to </a:t>
            </a:r>
            <a:r>
              <a:rPr lang="en-US" sz="1700" dirty="0" err="1"/>
              <a:t>Json</a:t>
            </a:r>
            <a:endParaRPr lang="en-US" sz="1700" dirty="0"/>
          </a:p>
          <a:p>
            <a:pPr marL="342900" indent="-342900" algn="just">
              <a:buFont typeface="+mj-lt"/>
              <a:buAutoNum type="arabicPeriod"/>
            </a:pPr>
            <a:r>
              <a:rPr lang="en-US" sz="1700" dirty="0"/>
              <a:t>Then turn it into a Pandas </a:t>
            </a:r>
            <a:r>
              <a:rPr lang="en-US" sz="1700" dirty="0" err="1"/>
              <a:t>dataframe</a:t>
            </a:r>
            <a:endParaRPr lang="en-US" sz="1700" dirty="0"/>
          </a:p>
          <a:p>
            <a:pPr marL="342900" indent="-342900" algn="just">
              <a:buFont typeface="+mj-lt"/>
              <a:buAutoNum type="arabicPeriod"/>
            </a:pPr>
            <a:r>
              <a:rPr lang="en-US" sz="1700" dirty="0"/>
              <a:t>Print &amp; begin with the data cleaning and wrangling making sure data makes sense and is valid.</a:t>
            </a:r>
          </a:p>
          <a:p>
            <a:pPr marL="342900"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endParaRPr lang="en-US" dirty="0"/>
          </a:p>
        </p:txBody>
      </p:sp>
      <p:sp>
        <p:nvSpPr>
          <p:cNvPr id="9" name="Flowchart: Alternate Process 8">
            <a:extLst>
              <a:ext uri="{FF2B5EF4-FFF2-40B4-BE49-F238E27FC236}">
                <a16:creationId xmlns:a16="http://schemas.microsoft.com/office/drawing/2014/main" id="{60CBFB44-C833-0547-D2FB-8EDC0E360DBC}"/>
              </a:ext>
            </a:extLst>
          </p:cNvPr>
          <p:cNvSpPr/>
          <p:nvPr/>
        </p:nvSpPr>
        <p:spPr>
          <a:xfrm>
            <a:off x="6969860" y="321672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response = </a:t>
            </a:r>
            <a:r>
              <a:rPr lang="en-US" sz="1400" dirty="0" err="1"/>
              <a:t>requests.get</a:t>
            </a:r>
            <a:r>
              <a:rPr lang="en-US" sz="1400" dirty="0"/>
              <a:t>() </a:t>
            </a:r>
          </a:p>
        </p:txBody>
      </p:sp>
      <p:sp>
        <p:nvSpPr>
          <p:cNvPr id="10" name="Flowchart: Alternate Process 9">
            <a:extLst>
              <a:ext uri="{FF2B5EF4-FFF2-40B4-BE49-F238E27FC236}">
                <a16:creationId xmlns:a16="http://schemas.microsoft.com/office/drawing/2014/main" id="{9729A01A-D189-7162-8CFC-1E9A0D7CF94C}"/>
              </a:ext>
            </a:extLst>
          </p:cNvPr>
          <p:cNvSpPr/>
          <p:nvPr/>
        </p:nvSpPr>
        <p:spPr>
          <a:xfrm>
            <a:off x="6969859" y="38203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Check status with .</a:t>
            </a:r>
            <a:r>
              <a:rPr lang="en-US" sz="1400" dirty="0" err="1"/>
              <a:t>status_code</a:t>
            </a:r>
            <a:endParaRPr lang="en-US" sz="1400" dirty="0"/>
          </a:p>
        </p:txBody>
      </p:sp>
      <p:sp>
        <p:nvSpPr>
          <p:cNvPr id="11" name="Flowchart: Alternate Process 10">
            <a:extLst>
              <a:ext uri="{FF2B5EF4-FFF2-40B4-BE49-F238E27FC236}">
                <a16:creationId xmlns:a16="http://schemas.microsoft.com/office/drawing/2014/main" id="{A8A769F9-C2D3-4058-73FC-0EA637660819}"/>
              </a:ext>
            </a:extLst>
          </p:cNvPr>
          <p:cNvSpPr/>
          <p:nvPr/>
        </p:nvSpPr>
        <p:spPr>
          <a:xfrm>
            <a:off x="4456696" y="4684201"/>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response.content</a:t>
            </a:r>
            <a:endParaRPr lang="en-US" sz="1400" dirty="0"/>
          </a:p>
        </p:txBody>
      </p:sp>
      <p:sp>
        <p:nvSpPr>
          <p:cNvPr id="12" name="Flowchart: Decision 11">
            <a:extLst>
              <a:ext uri="{FF2B5EF4-FFF2-40B4-BE49-F238E27FC236}">
                <a16:creationId xmlns:a16="http://schemas.microsoft.com/office/drawing/2014/main" id="{7B3B4F05-1565-A449-3F0D-E8B5F39FE72B}"/>
              </a:ext>
            </a:extLst>
          </p:cNvPr>
          <p:cNvSpPr/>
          <p:nvPr/>
        </p:nvSpPr>
        <p:spPr>
          <a:xfrm>
            <a:off x="7190294" y="4530799"/>
            <a:ext cx="1187109" cy="73478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200?</a:t>
            </a:r>
          </a:p>
        </p:txBody>
      </p:sp>
      <p:cxnSp>
        <p:nvCxnSpPr>
          <p:cNvPr id="14" name="Connector: Elbow 13">
            <a:extLst>
              <a:ext uri="{FF2B5EF4-FFF2-40B4-BE49-F238E27FC236}">
                <a16:creationId xmlns:a16="http://schemas.microsoft.com/office/drawing/2014/main" id="{EE7D325A-9D46-9A07-0C3F-80F95929039C}"/>
              </a:ext>
            </a:extLst>
          </p:cNvPr>
          <p:cNvCxnSpPr>
            <a:cxnSpLocks/>
            <a:stCxn id="12" idx="3"/>
            <a:endCxn id="9" idx="3"/>
          </p:cNvCxnSpPr>
          <p:nvPr/>
        </p:nvCxnSpPr>
        <p:spPr>
          <a:xfrm flipV="1">
            <a:off x="8377403" y="3429000"/>
            <a:ext cx="220438" cy="1469192"/>
          </a:xfrm>
          <a:prstGeom prst="bentConnector3">
            <a:avLst>
              <a:gd name="adj1" fmla="val 20370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FE7E936-30D8-5994-1AB3-288AB679F5CA}"/>
              </a:ext>
            </a:extLst>
          </p:cNvPr>
          <p:cNvSpPr txBox="1"/>
          <p:nvPr/>
        </p:nvSpPr>
        <p:spPr>
          <a:xfrm>
            <a:off x="8316854" y="4636935"/>
            <a:ext cx="795835" cy="307777"/>
          </a:xfrm>
          <a:prstGeom prst="rect">
            <a:avLst/>
          </a:prstGeom>
          <a:noFill/>
        </p:spPr>
        <p:txBody>
          <a:bodyPr wrap="square" rtlCol="0">
            <a:spAutoFit/>
          </a:bodyPr>
          <a:lstStyle/>
          <a:p>
            <a:r>
              <a:rPr lang="en-US" sz="1400" dirty="0"/>
              <a:t>No</a:t>
            </a:r>
          </a:p>
        </p:txBody>
      </p:sp>
      <p:cxnSp>
        <p:nvCxnSpPr>
          <p:cNvPr id="21" name="Straight Arrow Connector 20">
            <a:extLst>
              <a:ext uri="{FF2B5EF4-FFF2-40B4-BE49-F238E27FC236}">
                <a16:creationId xmlns:a16="http://schemas.microsoft.com/office/drawing/2014/main" id="{3873790E-3FA6-554D-4885-33199AFCF76A}"/>
              </a:ext>
            </a:extLst>
          </p:cNvPr>
          <p:cNvCxnSpPr>
            <a:cxnSpLocks/>
            <a:stCxn id="12" idx="1"/>
            <a:endCxn id="11" idx="3"/>
          </p:cNvCxnSpPr>
          <p:nvPr/>
        </p:nvCxnSpPr>
        <p:spPr>
          <a:xfrm flipH="1" flipV="1">
            <a:off x="6084677" y="4896473"/>
            <a:ext cx="1105617" cy="1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168D51F-1F7A-FC7B-C79A-9C91EDD5A2CB}"/>
              </a:ext>
            </a:extLst>
          </p:cNvPr>
          <p:cNvSpPr txBox="1"/>
          <p:nvPr/>
        </p:nvSpPr>
        <p:spPr>
          <a:xfrm>
            <a:off x="6651149" y="4631070"/>
            <a:ext cx="795835" cy="307777"/>
          </a:xfrm>
          <a:prstGeom prst="rect">
            <a:avLst/>
          </a:prstGeom>
          <a:noFill/>
        </p:spPr>
        <p:txBody>
          <a:bodyPr wrap="square" rtlCol="0">
            <a:spAutoFit/>
          </a:bodyPr>
          <a:lstStyle/>
          <a:p>
            <a:r>
              <a:rPr lang="en-US" sz="1400" dirty="0"/>
              <a:t>Yes</a:t>
            </a:r>
          </a:p>
        </p:txBody>
      </p:sp>
      <p:cxnSp>
        <p:nvCxnSpPr>
          <p:cNvPr id="26" name="Straight Arrow Connector 25">
            <a:extLst>
              <a:ext uri="{FF2B5EF4-FFF2-40B4-BE49-F238E27FC236}">
                <a16:creationId xmlns:a16="http://schemas.microsoft.com/office/drawing/2014/main" id="{73D8F104-8D7A-4487-7061-582EBEFDD577}"/>
              </a:ext>
            </a:extLst>
          </p:cNvPr>
          <p:cNvCxnSpPr>
            <a:cxnSpLocks/>
            <a:stCxn id="2" idx="4"/>
            <a:endCxn id="7" idx="0"/>
          </p:cNvCxnSpPr>
          <p:nvPr/>
        </p:nvCxnSpPr>
        <p:spPr>
          <a:xfrm flipH="1">
            <a:off x="7783852" y="2400300"/>
            <a:ext cx="1" cy="227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677C1C7-01A7-AF9C-B790-5DD9017F294B}"/>
              </a:ext>
            </a:extLst>
          </p:cNvPr>
          <p:cNvCxnSpPr>
            <a:stCxn id="7" idx="2"/>
            <a:endCxn id="9" idx="0"/>
          </p:cNvCxnSpPr>
          <p:nvPr/>
        </p:nvCxnSpPr>
        <p:spPr>
          <a:xfrm flipH="1">
            <a:off x="7783851" y="3052290"/>
            <a:ext cx="1" cy="164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F9625223-8173-E92C-0462-CFC3086913B2}"/>
              </a:ext>
            </a:extLst>
          </p:cNvPr>
          <p:cNvCxnSpPr>
            <a:cxnSpLocks/>
            <a:stCxn id="9" idx="2"/>
            <a:endCxn id="10" idx="0"/>
          </p:cNvCxnSpPr>
          <p:nvPr/>
        </p:nvCxnSpPr>
        <p:spPr>
          <a:xfrm flipH="1">
            <a:off x="7783850" y="3641271"/>
            <a:ext cx="1" cy="1790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2D58777-B90D-D31B-CD2E-66D100EA5298}"/>
              </a:ext>
            </a:extLst>
          </p:cNvPr>
          <p:cNvCxnSpPr>
            <a:cxnSpLocks/>
            <a:stCxn id="10" idx="2"/>
            <a:endCxn id="12" idx="0"/>
          </p:cNvCxnSpPr>
          <p:nvPr/>
        </p:nvCxnSpPr>
        <p:spPr>
          <a:xfrm flipH="1">
            <a:off x="7783849" y="4244851"/>
            <a:ext cx="1" cy="2859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B50F91C-D1BB-A0BB-F23B-4688A4B2556D}"/>
              </a:ext>
            </a:extLst>
          </p:cNvPr>
          <p:cNvCxnSpPr>
            <a:cxnSpLocks/>
            <a:stCxn id="11" idx="2"/>
            <a:endCxn id="39" idx="0"/>
          </p:cNvCxnSpPr>
          <p:nvPr/>
        </p:nvCxnSpPr>
        <p:spPr>
          <a:xfrm flipH="1">
            <a:off x="5268456" y="5108744"/>
            <a:ext cx="2231" cy="3143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Flowchart: Alternate Process 38">
            <a:extLst>
              <a:ext uri="{FF2B5EF4-FFF2-40B4-BE49-F238E27FC236}">
                <a16:creationId xmlns:a16="http://schemas.microsoft.com/office/drawing/2014/main" id="{F1684C1E-4625-3525-5DD9-A2EE53107F7B}"/>
              </a:ext>
            </a:extLst>
          </p:cNvPr>
          <p:cNvSpPr/>
          <p:nvPr/>
        </p:nvSpPr>
        <p:spPr>
          <a:xfrm>
            <a:off x="4454465" y="542306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a:t>
            </a:r>
            <a:r>
              <a:rPr lang="en-US" sz="1400" dirty="0"/>
              <a:t>()</a:t>
            </a:r>
          </a:p>
        </p:txBody>
      </p:sp>
      <p:sp>
        <p:nvSpPr>
          <p:cNvPr id="41" name="Flowchart: Alternate Process 40">
            <a:extLst>
              <a:ext uri="{FF2B5EF4-FFF2-40B4-BE49-F238E27FC236}">
                <a16:creationId xmlns:a16="http://schemas.microsoft.com/office/drawing/2014/main" id="{0F8C97F8-048E-6255-66CD-15F14CCB149C}"/>
              </a:ext>
            </a:extLst>
          </p:cNvPr>
          <p:cNvSpPr/>
          <p:nvPr/>
        </p:nvSpPr>
        <p:spPr>
          <a:xfrm>
            <a:off x="6376303" y="54295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json_normalize</a:t>
            </a:r>
            <a:r>
              <a:rPr lang="en-US" sz="1400" dirty="0"/>
              <a:t>()</a:t>
            </a:r>
          </a:p>
        </p:txBody>
      </p:sp>
      <p:cxnSp>
        <p:nvCxnSpPr>
          <p:cNvPr id="42" name="Straight Arrow Connector 41">
            <a:extLst>
              <a:ext uri="{FF2B5EF4-FFF2-40B4-BE49-F238E27FC236}">
                <a16:creationId xmlns:a16="http://schemas.microsoft.com/office/drawing/2014/main" id="{1B022241-E155-7065-5805-36C86A13D54C}"/>
              </a:ext>
            </a:extLst>
          </p:cNvPr>
          <p:cNvCxnSpPr>
            <a:cxnSpLocks/>
            <a:stCxn id="39" idx="3"/>
            <a:endCxn id="41" idx="1"/>
          </p:cNvCxnSpPr>
          <p:nvPr/>
        </p:nvCxnSpPr>
        <p:spPr>
          <a:xfrm>
            <a:off x="6082446" y="5635340"/>
            <a:ext cx="293857" cy="6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2582BBE3-7374-C6BA-F596-6933930A094C}"/>
              </a:ext>
            </a:extLst>
          </p:cNvPr>
          <p:cNvCxnSpPr>
            <a:cxnSpLocks/>
            <a:stCxn id="41" idx="3"/>
            <a:endCxn id="49" idx="2"/>
          </p:cNvCxnSpPr>
          <p:nvPr/>
        </p:nvCxnSpPr>
        <p:spPr>
          <a:xfrm>
            <a:off x="8004284" y="5641780"/>
            <a:ext cx="5391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13DA9C44-C237-E3EA-FC15-78B1E1A26F4E}"/>
              </a:ext>
            </a:extLst>
          </p:cNvPr>
          <p:cNvSpPr/>
          <p:nvPr/>
        </p:nvSpPr>
        <p:spPr>
          <a:xfrm>
            <a:off x="8543429" y="5274014"/>
            <a:ext cx="2032363" cy="73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Continue to data cleaning &amp; wrangling</a:t>
            </a:r>
          </a:p>
        </p:txBody>
      </p:sp>
      <p:sp>
        <p:nvSpPr>
          <p:cNvPr id="61" name="Flowchart: Connector 60">
            <a:extLst>
              <a:ext uri="{FF2B5EF4-FFF2-40B4-BE49-F238E27FC236}">
                <a16:creationId xmlns:a16="http://schemas.microsoft.com/office/drawing/2014/main" id="{699B3D91-E73B-51C0-0E1D-506E4E5B61A3}"/>
              </a:ext>
            </a:extLst>
          </p:cNvPr>
          <p:cNvSpPr/>
          <p:nvPr/>
        </p:nvSpPr>
        <p:spPr>
          <a:xfrm>
            <a:off x="9411832" y="2661904"/>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2" name="Flowchart: Connector 61">
            <a:extLst>
              <a:ext uri="{FF2B5EF4-FFF2-40B4-BE49-F238E27FC236}">
                <a16:creationId xmlns:a16="http://schemas.microsoft.com/office/drawing/2014/main" id="{54151ABC-0609-94F0-F5C7-85AE71E90F15}"/>
              </a:ext>
            </a:extLst>
          </p:cNvPr>
          <p:cNvSpPr/>
          <p:nvPr/>
        </p:nvSpPr>
        <p:spPr>
          <a:xfrm>
            <a:off x="9411832" y="3216728"/>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63" name="Flowchart: Connector 62">
            <a:extLst>
              <a:ext uri="{FF2B5EF4-FFF2-40B4-BE49-F238E27FC236}">
                <a16:creationId xmlns:a16="http://schemas.microsoft.com/office/drawing/2014/main" id="{78D67799-D36D-AAD9-49D1-FC7F678D441A}"/>
              </a:ext>
            </a:extLst>
          </p:cNvPr>
          <p:cNvSpPr/>
          <p:nvPr/>
        </p:nvSpPr>
        <p:spPr>
          <a:xfrm>
            <a:off x="9408970" y="4106256"/>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64" name="Flowchart: Connector 63">
            <a:extLst>
              <a:ext uri="{FF2B5EF4-FFF2-40B4-BE49-F238E27FC236}">
                <a16:creationId xmlns:a16="http://schemas.microsoft.com/office/drawing/2014/main" id="{DA666D4F-0A70-2F4E-9EA4-80F1A17A7007}"/>
              </a:ext>
            </a:extLst>
          </p:cNvPr>
          <p:cNvSpPr/>
          <p:nvPr/>
        </p:nvSpPr>
        <p:spPr>
          <a:xfrm>
            <a:off x="5035841" y="4187450"/>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
        <p:nvSpPr>
          <p:cNvPr id="65" name="Flowchart: Connector 64">
            <a:extLst>
              <a:ext uri="{FF2B5EF4-FFF2-40B4-BE49-F238E27FC236}">
                <a16:creationId xmlns:a16="http://schemas.microsoft.com/office/drawing/2014/main" id="{457E6FA9-BFF3-83A0-F070-40729774BD10}"/>
              </a:ext>
            </a:extLst>
          </p:cNvPr>
          <p:cNvSpPr/>
          <p:nvPr/>
        </p:nvSpPr>
        <p:spPr>
          <a:xfrm>
            <a:off x="10666214" y="5444101"/>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67" name="Flowchart: Connector 66">
            <a:extLst>
              <a:ext uri="{FF2B5EF4-FFF2-40B4-BE49-F238E27FC236}">
                <a16:creationId xmlns:a16="http://schemas.microsoft.com/office/drawing/2014/main" id="{6C2F1B73-D186-1EE1-24DC-7D28FD465919}"/>
              </a:ext>
            </a:extLst>
          </p:cNvPr>
          <p:cNvSpPr/>
          <p:nvPr/>
        </p:nvSpPr>
        <p:spPr>
          <a:xfrm>
            <a:off x="5100472" y="5861664"/>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68" name="Flowchart: Connector 67">
            <a:extLst>
              <a:ext uri="{FF2B5EF4-FFF2-40B4-BE49-F238E27FC236}">
                <a16:creationId xmlns:a16="http://schemas.microsoft.com/office/drawing/2014/main" id="{3104B842-218F-71A7-BEFC-05D8F6644E6D}"/>
              </a:ext>
            </a:extLst>
          </p:cNvPr>
          <p:cNvSpPr/>
          <p:nvPr/>
        </p:nvSpPr>
        <p:spPr>
          <a:xfrm>
            <a:off x="7049067" y="5884440"/>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208692"/>
            <a:ext cx="10448851" cy="549049"/>
          </a:xfrm>
          <a:prstGeom prst="rect">
            <a:avLst/>
          </a:prstGeom>
        </p:spPr>
        <p:txBody>
          <a:bodyPr lIns="91440" tIns="45720" rIns="91440" bIns="45720" anchor="t">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completed SpaceX web scraping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https://tinyurl.com/4rapmsf7</a:t>
            </a: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panose="020B0604020104020204" pitchFamily="34" charset="0"/>
              </a:rPr>
              <a:t>Data Collection - Scraping</a:t>
            </a: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4147457" y="1392500"/>
            <a:ext cx="7223805" cy="4748993"/>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5" name="TextBox 4">
            <a:extLst>
              <a:ext uri="{FF2B5EF4-FFF2-40B4-BE49-F238E27FC236}">
                <a16:creationId xmlns:a16="http://schemas.microsoft.com/office/drawing/2014/main" id="{8139B7D2-6F4C-40DB-A0EE-D6A118635498}"/>
              </a:ext>
            </a:extLst>
          </p:cNvPr>
          <p:cNvSpPr txBox="1"/>
          <p:nvPr/>
        </p:nvSpPr>
        <p:spPr>
          <a:xfrm>
            <a:off x="922411" y="1616529"/>
            <a:ext cx="2865818" cy="4201150"/>
          </a:xfrm>
          <a:prstGeom prst="rect">
            <a:avLst/>
          </a:prstGeom>
          <a:noFill/>
        </p:spPr>
        <p:txBody>
          <a:bodyPr wrap="square" rtlCol="0">
            <a:spAutoFit/>
          </a:bodyPr>
          <a:lstStyle/>
          <a:p>
            <a:endParaRPr lang="en-US" sz="1100" dirty="0"/>
          </a:p>
          <a:p>
            <a:pPr marL="228600" indent="-228600" algn="just">
              <a:buFont typeface="+mj-lt"/>
              <a:buAutoNum type="arabicPeriod"/>
            </a:pPr>
            <a:r>
              <a:rPr lang="en-US" sz="1600" dirty="0"/>
              <a:t>Load main libraries</a:t>
            </a:r>
          </a:p>
          <a:p>
            <a:pPr marL="228600" indent="-228600" algn="just">
              <a:buFont typeface="+mj-lt"/>
              <a:buAutoNum type="arabicPeriod"/>
            </a:pPr>
            <a:r>
              <a:rPr lang="en-US" sz="1600" dirty="0"/>
              <a:t>Get a response from the static URL and request the HTML page, using </a:t>
            </a:r>
            <a:r>
              <a:rPr lang="en-US" sz="1600" dirty="0" err="1"/>
              <a:t>requests.get</a:t>
            </a:r>
            <a:r>
              <a:rPr lang="en-US" sz="1600" dirty="0"/>
              <a:t>()</a:t>
            </a:r>
          </a:p>
          <a:p>
            <a:pPr marL="228600" indent="-228600" algn="just">
              <a:buFont typeface="+mj-lt"/>
              <a:buAutoNum type="arabicPeriod"/>
            </a:pPr>
            <a:r>
              <a:rPr lang="en-US" sz="1600" dirty="0"/>
              <a:t>Check the content</a:t>
            </a:r>
          </a:p>
          <a:p>
            <a:pPr marL="228600" indent="-228600" algn="just">
              <a:buFont typeface="+mj-lt"/>
              <a:buAutoNum type="arabicPeriod"/>
            </a:pPr>
            <a:r>
              <a:rPr lang="en-US" sz="1600" dirty="0"/>
              <a:t>Create a </a:t>
            </a:r>
            <a:r>
              <a:rPr lang="en-US" sz="1600" dirty="0" err="1"/>
              <a:t>BeautifulSoup</a:t>
            </a:r>
            <a:r>
              <a:rPr lang="en-US" sz="1600" dirty="0"/>
              <a:t> object</a:t>
            </a:r>
          </a:p>
          <a:p>
            <a:pPr marL="228600" indent="-228600" algn="just">
              <a:buFont typeface="+mj-lt"/>
              <a:buAutoNum type="arabicPeriod"/>
            </a:pPr>
            <a:r>
              <a:rPr lang="en-US" sz="1600" dirty="0"/>
              <a:t>Find tables from source with .</a:t>
            </a:r>
            <a:r>
              <a:rPr lang="en-US" sz="1600" dirty="0" err="1"/>
              <a:t>find_all</a:t>
            </a:r>
            <a:r>
              <a:rPr lang="en-US" sz="1600" dirty="0"/>
              <a:t>('table')</a:t>
            </a:r>
          </a:p>
          <a:p>
            <a:pPr marL="228600" indent="-228600" algn="just">
              <a:buFont typeface="+mj-lt"/>
              <a:buAutoNum type="arabicPeriod"/>
            </a:pPr>
            <a:r>
              <a:rPr lang="en-US" sz="1600" dirty="0"/>
              <a:t>select the target table with </a:t>
            </a:r>
            <a:r>
              <a:rPr lang="en-US" sz="1600" dirty="0" err="1"/>
              <a:t>html_tables</a:t>
            </a:r>
            <a:r>
              <a:rPr lang="en-US" sz="1600" dirty="0"/>
              <a:t>[target]</a:t>
            </a:r>
          </a:p>
          <a:p>
            <a:pPr marL="228600" indent="-228600" algn="just">
              <a:buFont typeface="+mj-lt"/>
              <a:buAutoNum type="arabicPeriod"/>
            </a:pPr>
            <a:r>
              <a:rPr lang="en-US" sz="1600" dirty="0"/>
              <a:t>Extract all column names from the HTML table header</a:t>
            </a:r>
          </a:p>
          <a:p>
            <a:pPr marL="228600" indent="-228600" algn="just">
              <a:buFont typeface="+mj-lt"/>
              <a:buAutoNum type="arabicPeriod"/>
            </a:pPr>
            <a:r>
              <a:rPr lang="en-US" sz="1600" dirty="0"/>
              <a:t>Create a data frame by parsing the launch HTML tables</a:t>
            </a:r>
          </a:p>
        </p:txBody>
      </p:sp>
      <p:sp>
        <p:nvSpPr>
          <p:cNvPr id="8" name="Flowchart: Alternate Process 7">
            <a:extLst>
              <a:ext uri="{FF2B5EF4-FFF2-40B4-BE49-F238E27FC236}">
                <a16:creationId xmlns:a16="http://schemas.microsoft.com/office/drawing/2014/main" id="{1A5375AC-B9A0-6E84-770F-69B4AFE95416}"/>
              </a:ext>
            </a:extLst>
          </p:cNvPr>
          <p:cNvSpPr/>
          <p:nvPr/>
        </p:nvSpPr>
        <p:spPr>
          <a:xfrm>
            <a:off x="4303542" y="2909597"/>
            <a:ext cx="26745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requests and </a:t>
            </a:r>
            <a:r>
              <a:rPr lang="en-US" sz="1400" dirty="0" err="1"/>
              <a:t>BeautifulSoup</a:t>
            </a:r>
            <a:r>
              <a:rPr lang="en-US" dirty="0"/>
              <a:t> </a:t>
            </a:r>
          </a:p>
        </p:txBody>
      </p:sp>
      <p:sp>
        <p:nvSpPr>
          <p:cNvPr id="9" name="Flowchart: Connector 8">
            <a:extLst>
              <a:ext uri="{FF2B5EF4-FFF2-40B4-BE49-F238E27FC236}">
                <a16:creationId xmlns:a16="http://schemas.microsoft.com/office/drawing/2014/main" id="{31710B05-1B8F-03D6-9924-232924C22547}"/>
              </a:ext>
            </a:extLst>
          </p:cNvPr>
          <p:cNvSpPr/>
          <p:nvPr/>
        </p:nvSpPr>
        <p:spPr>
          <a:xfrm>
            <a:off x="4913534" y="1976090"/>
            <a:ext cx="1338943" cy="55585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Web Scraping </a:t>
            </a:r>
          </a:p>
        </p:txBody>
      </p:sp>
      <p:sp>
        <p:nvSpPr>
          <p:cNvPr id="10" name="Flowchart: Alternate Process 9">
            <a:extLst>
              <a:ext uri="{FF2B5EF4-FFF2-40B4-BE49-F238E27FC236}">
                <a16:creationId xmlns:a16="http://schemas.microsoft.com/office/drawing/2014/main" id="{5E73BDF2-6523-4EB7-B16B-B9C0DEEA743F}"/>
              </a:ext>
            </a:extLst>
          </p:cNvPr>
          <p:cNvSpPr/>
          <p:nvPr/>
        </p:nvSpPr>
        <p:spPr>
          <a:xfrm>
            <a:off x="7352466" y="2898030"/>
            <a:ext cx="14972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response = </a:t>
            </a:r>
            <a:r>
              <a:rPr lang="en-US" sz="1400" dirty="0" err="1"/>
              <a:t>requests.get</a:t>
            </a:r>
            <a:r>
              <a:rPr lang="en-US" sz="1400" dirty="0"/>
              <a:t>()</a:t>
            </a:r>
            <a:endParaRPr lang="en-US" dirty="0"/>
          </a:p>
        </p:txBody>
      </p:sp>
      <p:sp>
        <p:nvSpPr>
          <p:cNvPr id="12" name="Flowchart: Alternate Process 11">
            <a:extLst>
              <a:ext uri="{FF2B5EF4-FFF2-40B4-BE49-F238E27FC236}">
                <a16:creationId xmlns:a16="http://schemas.microsoft.com/office/drawing/2014/main" id="{9C319A04-5441-651D-5917-8AC506FF4F3B}"/>
              </a:ext>
            </a:extLst>
          </p:cNvPr>
          <p:cNvSpPr/>
          <p:nvPr/>
        </p:nvSpPr>
        <p:spPr>
          <a:xfrm>
            <a:off x="9281925" y="3564171"/>
            <a:ext cx="14972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soup = </a:t>
            </a:r>
            <a:r>
              <a:rPr lang="en-US" sz="1400" dirty="0" err="1"/>
              <a:t>BeautifulSoup</a:t>
            </a:r>
            <a:r>
              <a:rPr lang="en-US" sz="1400" dirty="0"/>
              <a:t>()</a:t>
            </a:r>
            <a:endParaRPr lang="en-US" dirty="0"/>
          </a:p>
        </p:txBody>
      </p:sp>
      <p:sp>
        <p:nvSpPr>
          <p:cNvPr id="13" name="Flowchart: Alternate Process 12">
            <a:extLst>
              <a:ext uri="{FF2B5EF4-FFF2-40B4-BE49-F238E27FC236}">
                <a16:creationId xmlns:a16="http://schemas.microsoft.com/office/drawing/2014/main" id="{70A64CD1-7B54-1578-E6BC-965214614528}"/>
              </a:ext>
            </a:extLst>
          </p:cNvPr>
          <p:cNvSpPr/>
          <p:nvPr/>
        </p:nvSpPr>
        <p:spPr>
          <a:xfrm>
            <a:off x="9281925" y="2899982"/>
            <a:ext cx="1497300"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response.content</a:t>
            </a:r>
            <a:endParaRPr lang="en-US" dirty="0"/>
          </a:p>
        </p:txBody>
      </p:sp>
      <p:sp>
        <p:nvSpPr>
          <p:cNvPr id="14" name="Flowchart: Alternate Process 13">
            <a:extLst>
              <a:ext uri="{FF2B5EF4-FFF2-40B4-BE49-F238E27FC236}">
                <a16:creationId xmlns:a16="http://schemas.microsoft.com/office/drawing/2014/main" id="{F5D0E392-4087-3F18-2DF9-9BF9BF5A3E44}"/>
              </a:ext>
            </a:extLst>
          </p:cNvPr>
          <p:cNvSpPr/>
          <p:nvPr/>
        </p:nvSpPr>
        <p:spPr>
          <a:xfrm>
            <a:off x="7367847" y="3564171"/>
            <a:ext cx="1481918"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find_all</a:t>
            </a:r>
            <a:r>
              <a:rPr lang="en-US" sz="1400" dirty="0"/>
              <a:t>('table')</a:t>
            </a:r>
          </a:p>
        </p:txBody>
      </p:sp>
      <p:sp>
        <p:nvSpPr>
          <p:cNvPr id="15" name="Flowchart: Alternate Process 14">
            <a:extLst>
              <a:ext uri="{FF2B5EF4-FFF2-40B4-BE49-F238E27FC236}">
                <a16:creationId xmlns:a16="http://schemas.microsoft.com/office/drawing/2014/main" id="{24C9ED27-D129-B1BC-BED8-B2D8C8D30A3A}"/>
              </a:ext>
            </a:extLst>
          </p:cNvPr>
          <p:cNvSpPr/>
          <p:nvPr/>
        </p:nvSpPr>
        <p:spPr>
          <a:xfrm>
            <a:off x="5243731" y="3555855"/>
            <a:ext cx="1693486"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html_tables</a:t>
            </a:r>
            <a:r>
              <a:rPr lang="en-US" sz="1400" dirty="0"/>
              <a:t>[target]</a:t>
            </a:r>
          </a:p>
        </p:txBody>
      </p:sp>
      <p:sp>
        <p:nvSpPr>
          <p:cNvPr id="16" name="Flowchart: Alternate Process 15">
            <a:extLst>
              <a:ext uri="{FF2B5EF4-FFF2-40B4-BE49-F238E27FC236}">
                <a16:creationId xmlns:a16="http://schemas.microsoft.com/office/drawing/2014/main" id="{4205E989-B819-E588-F8C1-ECD03F36E753}"/>
              </a:ext>
            </a:extLst>
          </p:cNvPr>
          <p:cNvSpPr/>
          <p:nvPr/>
        </p:nvSpPr>
        <p:spPr>
          <a:xfrm>
            <a:off x="7367847" y="4221996"/>
            <a:ext cx="1481918" cy="39759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Create data frame</a:t>
            </a:r>
          </a:p>
        </p:txBody>
      </p:sp>
      <p:sp>
        <p:nvSpPr>
          <p:cNvPr id="17" name="Flowchart: Alternate Process 16">
            <a:extLst>
              <a:ext uri="{FF2B5EF4-FFF2-40B4-BE49-F238E27FC236}">
                <a16:creationId xmlns:a16="http://schemas.microsoft.com/office/drawing/2014/main" id="{7E486FA2-568B-BC8C-6EEE-CD0465575E4D}"/>
              </a:ext>
            </a:extLst>
          </p:cNvPr>
          <p:cNvSpPr/>
          <p:nvPr/>
        </p:nvSpPr>
        <p:spPr>
          <a:xfrm>
            <a:off x="5349515" y="4227606"/>
            <a:ext cx="1481918"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Extract column names</a:t>
            </a:r>
          </a:p>
        </p:txBody>
      </p:sp>
      <p:cxnSp>
        <p:nvCxnSpPr>
          <p:cNvPr id="19" name="Straight Arrow Connector 18">
            <a:extLst>
              <a:ext uri="{FF2B5EF4-FFF2-40B4-BE49-F238E27FC236}">
                <a16:creationId xmlns:a16="http://schemas.microsoft.com/office/drawing/2014/main" id="{77D58CB9-923C-46C3-5124-D7E4F8E7CEED}"/>
              </a:ext>
            </a:extLst>
          </p:cNvPr>
          <p:cNvCxnSpPr>
            <a:cxnSpLocks/>
            <a:stCxn id="9" idx="4"/>
          </p:cNvCxnSpPr>
          <p:nvPr/>
        </p:nvCxnSpPr>
        <p:spPr>
          <a:xfrm>
            <a:off x="5583006" y="2531949"/>
            <a:ext cx="1" cy="370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AD76B86-D3FD-581F-1837-07E0E79EABB3}"/>
              </a:ext>
            </a:extLst>
          </p:cNvPr>
          <p:cNvCxnSpPr>
            <a:cxnSpLocks/>
            <a:endCxn id="10" idx="1"/>
          </p:cNvCxnSpPr>
          <p:nvPr/>
        </p:nvCxnSpPr>
        <p:spPr>
          <a:xfrm flipV="1">
            <a:off x="6920306" y="3098849"/>
            <a:ext cx="432160" cy="4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822E632-4A37-26A9-032A-C7A998C07191}"/>
              </a:ext>
            </a:extLst>
          </p:cNvPr>
          <p:cNvCxnSpPr>
            <a:cxnSpLocks/>
            <a:stCxn id="10" idx="3"/>
            <a:endCxn id="13" idx="1"/>
          </p:cNvCxnSpPr>
          <p:nvPr/>
        </p:nvCxnSpPr>
        <p:spPr>
          <a:xfrm>
            <a:off x="8849765" y="3098849"/>
            <a:ext cx="432160" cy="1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27F9EB6-BA3D-E960-C812-6037952D4A83}"/>
              </a:ext>
            </a:extLst>
          </p:cNvPr>
          <p:cNvCxnSpPr>
            <a:stCxn id="13" idx="2"/>
            <a:endCxn id="12" idx="0"/>
          </p:cNvCxnSpPr>
          <p:nvPr/>
        </p:nvCxnSpPr>
        <p:spPr>
          <a:xfrm>
            <a:off x="10030575" y="3301620"/>
            <a:ext cx="0" cy="262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D498254-72BC-7826-9A0E-0E12017C9889}"/>
              </a:ext>
            </a:extLst>
          </p:cNvPr>
          <p:cNvCxnSpPr>
            <a:cxnSpLocks/>
            <a:stCxn id="12" idx="1"/>
            <a:endCxn id="14" idx="3"/>
          </p:cNvCxnSpPr>
          <p:nvPr/>
        </p:nvCxnSpPr>
        <p:spPr>
          <a:xfrm flipH="1">
            <a:off x="8849765" y="3764990"/>
            <a:ext cx="4321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DBEAA9C-DA02-462F-0C64-4FBB445DFEDA}"/>
              </a:ext>
            </a:extLst>
          </p:cNvPr>
          <p:cNvCxnSpPr>
            <a:cxnSpLocks/>
            <a:stCxn id="14" idx="1"/>
            <a:endCxn id="15" idx="3"/>
          </p:cNvCxnSpPr>
          <p:nvPr/>
        </p:nvCxnSpPr>
        <p:spPr>
          <a:xfrm flipH="1" flipV="1">
            <a:off x="6937217" y="3756674"/>
            <a:ext cx="430630" cy="83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40EA2F66-84CD-30F1-2AE1-0B3EE808C71D}"/>
              </a:ext>
            </a:extLst>
          </p:cNvPr>
          <p:cNvCxnSpPr>
            <a:cxnSpLocks/>
            <a:stCxn id="15" idx="2"/>
            <a:endCxn id="17" idx="0"/>
          </p:cNvCxnSpPr>
          <p:nvPr/>
        </p:nvCxnSpPr>
        <p:spPr>
          <a:xfrm>
            <a:off x="6090474" y="3957493"/>
            <a:ext cx="0" cy="270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5B56552-D121-BFB8-9ED9-A598F8596216}"/>
              </a:ext>
            </a:extLst>
          </p:cNvPr>
          <p:cNvCxnSpPr>
            <a:cxnSpLocks/>
            <a:stCxn id="17" idx="3"/>
            <a:endCxn id="16" idx="1"/>
          </p:cNvCxnSpPr>
          <p:nvPr/>
        </p:nvCxnSpPr>
        <p:spPr>
          <a:xfrm flipV="1">
            <a:off x="6831433" y="4420796"/>
            <a:ext cx="536414" cy="76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889E935F-F967-62C9-4A5D-38C05FFC4A68}"/>
              </a:ext>
            </a:extLst>
          </p:cNvPr>
          <p:cNvCxnSpPr>
            <a:cxnSpLocks/>
            <a:stCxn id="16" idx="2"/>
          </p:cNvCxnSpPr>
          <p:nvPr/>
        </p:nvCxnSpPr>
        <p:spPr>
          <a:xfrm>
            <a:off x="8108806" y="4619595"/>
            <a:ext cx="0" cy="3639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Flowchart: Connector 64">
            <a:extLst>
              <a:ext uri="{FF2B5EF4-FFF2-40B4-BE49-F238E27FC236}">
                <a16:creationId xmlns:a16="http://schemas.microsoft.com/office/drawing/2014/main" id="{E280B90E-38D9-C355-FE91-6CC8D1679F4B}"/>
              </a:ext>
            </a:extLst>
          </p:cNvPr>
          <p:cNvSpPr/>
          <p:nvPr/>
        </p:nvSpPr>
        <p:spPr>
          <a:xfrm>
            <a:off x="7503958" y="4989911"/>
            <a:ext cx="1210815" cy="76705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Data collected</a:t>
            </a:r>
          </a:p>
        </p:txBody>
      </p:sp>
      <p:sp>
        <p:nvSpPr>
          <p:cNvPr id="66" name="Flowchart: Connector 65">
            <a:extLst>
              <a:ext uri="{FF2B5EF4-FFF2-40B4-BE49-F238E27FC236}">
                <a16:creationId xmlns:a16="http://schemas.microsoft.com/office/drawing/2014/main" id="{C68A108F-98BC-F858-D5C4-665939BB6F89}"/>
              </a:ext>
            </a:extLst>
          </p:cNvPr>
          <p:cNvSpPr/>
          <p:nvPr/>
        </p:nvSpPr>
        <p:spPr>
          <a:xfrm>
            <a:off x="5750906" y="2503860"/>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9" name="Flowchart: Connector 68">
            <a:extLst>
              <a:ext uri="{FF2B5EF4-FFF2-40B4-BE49-F238E27FC236}">
                <a16:creationId xmlns:a16="http://schemas.microsoft.com/office/drawing/2014/main" id="{E994A6D9-2A44-4DDC-FB19-E7C5829CFA1A}"/>
              </a:ext>
            </a:extLst>
          </p:cNvPr>
          <p:cNvSpPr/>
          <p:nvPr/>
        </p:nvSpPr>
        <p:spPr>
          <a:xfrm>
            <a:off x="7919473" y="2494309"/>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70" name="Flowchart: Connector 69">
            <a:extLst>
              <a:ext uri="{FF2B5EF4-FFF2-40B4-BE49-F238E27FC236}">
                <a16:creationId xmlns:a16="http://schemas.microsoft.com/office/drawing/2014/main" id="{919EFFCE-9159-AFAE-9967-570FFE9928F1}"/>
              </a:ext>
            </a:extLst>
          </p:cNvPr>
          <p:cNvSpPr/>
          <p:nvPr/>
        </p:nvSpPr>
        <p:spPr>
          <a:xfrm>
            <a:off x="4841065" y="3571613"/>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
        <p:nvSpPr>
          <p:cNvPr id="71" name="Flowchart: Connector 70">
            <a:extLst>
              <a:ext uri="{FF2B5EF4-FFF2-40B4-BE49-F238E27FC236}">
                <a16:creationId xmlns:a16="http://schemas.microsoft.com/office/drawing/2014/main" id="{E012098D-2E9B-529A-7A29-33CF3771701F}"/>
              </a:ext>
            </a:extLst>
          </p:cNvPr>
          <p:cNvSpPr/>
          <p:nvPr/>
        </p:nvSpPr>
        <p:spPr>
          <a:xfrm>
            <a:off x="9850158" y="2514103"/>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72" name="Flowchart: Connector 71">
            <a:extLst>
              <a:ext uri="{FF2B5EF4-FFF2-40B4-BE49-F238E27FC236}">
                <a16:creationId xmlns:a16="http://schemas.microsoft.com/office/drawing/2014/main" id="{0C4D23B3-83FA-C144-972C-99F310D86FB9}"/>
              </a:ext>
            </a:extLst>
          </p:cNvPr>
          <p:cNvSpPr/>
          <p:nvPr/>
        </p:nvSpPr>
        <p:spPr>
          <a:xfrm>
            <a:off x="8884203" y="4221996"/>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8</a:t>
            </a:r>
          </a:p>
        </p:txBody>
      </p:sp>
      <p:sp>
        <p:nvSpPr>
          <p:cNvPr id="73" name="Flowchart: Connector 72">
            <a:extLst>
              <a:ext uri="{FF2B5EF4-FFF2-40B4-BE49-F238E27FC236}">
                <a16:creationId xmlns:a16="http://schemas.microsoft.com/office/drawing/2014/main" id="{938CB7EB-86B6-336B-9471-2E2529790EEE}"/>
              </a:ext>
            </a:extLst>
          </p:cNvPr>
          <p:cNvSpPr/>
          <p:nvPr/>
        </p:nvSpPr>
        <p:spPr>
          <a:xfrm>
            <a:off x="4841065" y="4235735"/>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74" name="Flowchart: Connector 73">
            <a:extLst>
              <a:ext uri="{FF2B5EF4-FFF2-40B4-BE49-F238E27FC236}">
                <a16:creationId xmlns:a16="http://schemas.microsoft.com/office/drawing/2014/main" id="{1F2B3DD3-A22D-7F61-F46E-C0B96808D721}"/>
              </a:ext>
            </a:extLst>
          </p:cNvPr>
          <p:cNvSpPr/>
          <p:nvPr/>
        </p:nvSpPr>
        <p:spPr>
          <a:xfrm>
            <a:off x="6997175" y="3353817"/>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75" name="Flowchart: Connector 74">
            <a:extLst>
              <a:ext uri="{FF2B5EF4-FFF2-40B4-BE49-F238E27FC236}">
                <a16:creationId xmlns:a16="http://schemas.microsoft.com/office/drawing/2014/main" id="{640AA504-59B0-A7A8-C6FF-99D2BCE241FD}"/>
              </a:ext>
            </a:extLst>
          </p:cNvPr>
          <p:cNvSpPr/>
          <p:nvPr/>
        </p:nvSpPr>
        <p:spPr>
          <a:xfrm>
            <a:off x="10790264" y="3557204"/>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4149</TotalTime>
  <Words>2855</Words>
  <Application>Microsoft Office PowerPoint</Application>
  <PresentationFormat>Widescreen</PresentationFormat>
  <Paragraphs>442</Paragraphs>
  <Slides>47</Slides>
  <Notes>4</Notes>
  <HiddenSlides>4</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Custom Design</vt:lpstr>
      <vt:lpstr>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Laura Melissa Argüello Rey</cp:lastModifiedBy>
  <cp:revision>281</cp:revision>
  <dcterms:created xsi:type="dcterms:W3CDTF">2021-04-29T18:58:34Z</dcterms:created>
  <dcterms:modified xsi:type="dcterms:W3CDTF">2023-06-20T17:27:40Z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